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3" r:id="rId17"/>
    <p:sldId id="274" r:id="rId18"/>
    <p:sldId id="270" r:id="rId19"/>
    <p:sldId id="275" r:id="rId20"/>
    <p:sldId id="276" r:id="rId21"/>
    <p:sldId id="277" r:id="rId22"/>
    <p:sldId id="278" r:id="rId23"/>
    <p:sldId id="279" r:id="rId24"/>
    <p:sldId id="280" r:id="rId25"/>
    <p:sldId id="282" r:id="rId26"/>
    <p:sldId id="283" r:id="rId27"/>
    <p:sldId id="284" r:id="rId28"/>
    <p:sldId id="285" r:id="rId29"/>
    <p:sldId id="286" r:id="rId30"/>
    <p:sldId id="281" r:id="rId3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2249261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1863300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202619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5357CB5-B225-4AC9-977D-FF2A792FF5AD}" type="datetimeFigureOut">
              <a:rPr lang="es-CO" smtClean="0"/>
              <a:t>9/05/2017</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06902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5357CB5-B225-4AC9-977D-FF2A792FF5AD}" type="datetimeFigureOut">
              <a:rPr lang="es-CO" smtClean="0"/>
              <a:t>9/05/2017</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4136778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3"/>
          <p:cNvSpPr>
            <a:spLocks noGrp="1"/>
          </p:cNvSpPr>
          <p:nvPr>
            <p:ph type="ftr" sz="quarter" idx="11"/>
          </p:nvPr>
        </p:nvSpPr>
        <p:spPr/>
        <p:txBody>
          <a:bodyPr/>
          <a:lstStyle/>
          <a:p>
            <a:endParaRPr lang="es-CO"/>
          </a:p>
        </p:txBody>
      </p:sp>
      <p:sp>
        <p:nvSpPr>
          <p:cNvPr id="6" name="Slide Number Placeholder 4"/>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345311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2"/>
          <p:cNvSpPr>
            <a:spLocks noGrp="1"/>
          </p:cNvSpPr>
          <p:nvPr>
            <p:ph type="ftr" sz="quarter" idx="11"/>
          </p:nvPr>
        </p:nvSpPr>
        <p:spPr/>
        <p:txBody>
          <a:bodyPr/>
          <a:lstStyle/>
          <a:p>
            <a:endParaRPr lang="es-CO"/>
          </a:p>
        </p:txBody>
      </p:sp>
      <p:sp>
        <p:nvSpPr>
          <p:cNvPr id="6" name="Slide Number Placeholder 3"/>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226275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5"/>
          <p:cNvSpPr>
            <a:spLocks noGrp="1"/>
          </p:cNvSpPr>
          <p:nvPr>
            <p:ph type="ftr" sz="quarter" idx="11"/>
          </p:nvPr>
        </p:nvSpPr>
        <p:spPr/>
        <p:txBody>
          <a:bodyPr/>
          <a:lstStyle/>
          <a:p>
            <a:endParaRPr lang="es-CO"/>
          </a:p>
        </p:txBody>
      </p:sp>
      <p:sp>
        <p:nvSpPr>
          <p:cNvPr id="6" name="Slide Number Placeholder 6"/>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199117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5357CB5-B225-4AC9-977D-FF2A792FF5AD}" type="datetimeFigureOut">
              <a:rPr lang="es-CO" smtClean="0"/>
              <a:t>9/05/2017</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1289748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5357CB5-B225-4AC9-977D-FF2A792FF5AD}" type="datetimeFigureOut">
              <a:rPr lang="es-CO" smtClean="0"/>
              <a:t>9/05/2017</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808681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033252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34045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469587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4"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2636993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4"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2019350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1592993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5357CB5-B225-4AC9-977D-FF2A792FF5AD}" type="datetimeFigureOut">
              <a:rPr lang="es-CO" smtClean="0"/>
              <a:t>9/05/2017</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5447D3D-C3B7-4ADE-B3DC-E95BA5E06302}" type="slidenum">
              <a:rPr lang="es-CO" smtClean="0"/>
              <a:t>‹Nº›</a:t>
            </a:fld>
            <a:endParaRPr lang="es-CO"/>
          </a:p>
        </p:txBody>
      </p:sp>
    </p:spTree>
    <p:extLst>
      <p:ext uri="{BB962C8B-B14F-4D97-AF65-F5344CB8AC3E}">
        <p14:creationId xmlns:p14="http://schemas.microsoft.com/office/powerpoint/2010/main" val="3680280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5357CB5-B225-4AC9-977D-FF2A792FF5AD}" type="datetimeFigureOut">
              <a:rPr lang="es-CO" smtClean="0"/>
              <a:t>9/05/2017</a:t>
            </a:fld>
            <a:endParaRPr lang="es-CO"/>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CO"/>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447D3D-C3B7-4ADE-B3DC-E95BA5E06302}" type="slidenum">
              <a:rPr lang="es-CO" smtClean="0"/>
              <a:t>‹Nº›</a:t>
            </a:fld>
            <a:endParaRPr lang="es-CO"/>
          </a:p>
        </p:txBody>
      </p:sp>
    </p:spTree>
    <p:extLst>
      <p:ext uri="{BB962C8B-B14F-4D97-AF65-F5344CB8AC3E}">
        <p14:creationId xmlns:p14="http://schemas.microsoft.com/office/powerpoint/2010/main" val="42053142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5.xml"/><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73908" y="1653863"/>
            <a:ext cx="6057214" cy="3304504"/>
          </a:xfrm>
        </p:spPr>
        <p:txBody>
          <a:bodyPr/>
          <a:lstStyle/>
          <a:p>
            <a:r>
              <a:rPr lang="es-CO" dirty="0" smtClean="0"/>
              <a:t>ACL (LISTA DE CONTROL DE ACCESO)</a:t>
            </a:r>
            <a:endParaRPr lang="es-CO" dirty="0"/>
          </a:p>
        </p:txBody>
      </p:sp>
    </p:spTree>
    <p:extLst>
      <p:ext uri="{BB962C8B-B14F-4D97-AF65-F5344CB8AC3E}">
        <p14:creationId xmlns:p14="http://schemas.microsoft.com/office/powerpoint/2010/main" val="3017962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112136" y="618187"/>
            <a:ext cx="7263684" cy="1015663"/>
          </a:xfrm>
          <a:prstGeom prst="rect">
            <a:avLst/>
          </a:prstGeom>
          <a:noFill/>
        </p:spPr>
        <p:txBody>
          <a:bodyPr wrap="square" rtlCol="0">
            <a:spAutoFit/>
          </a:bodyPr>
          <a:lstStyle/>
          <a:p>
            <a:r>
              <a:rPr lang="es-CO" sz="6000" dirty="0"/>
              <a:t>¿Qué es una ACL</a:t>
            </a:r>
            <a:r>
              <a:rPr lang="es-CO" sz="6000" dirty="0" smtClean="0"/>
              <a:t>?</a:t>
            </a:r>
            <a:endParaRPr lang="es-CO" sz="6000" dirty="0"/>
          </a:p>
        </p:txBody>
      </p:sp>
      <p:sp>
        <p:nvSpPr>
          <p:cNvPr id="4" name="CuadroTexto 3"/>
          <p:cNvSpPr txBox="1"/>
          <p:nvPr/>
        </p:nvSpPr>
        <p:spPr>
          <a:xfrm>
            <a:off x="6478073" y="3180625"/>
            <a:ext cx="4868213" cy="2031325"/>
          </a:xfrm>
          <a:prstGeom prst="rect">
            <a:avLst/>
          </a:prstGeom>
          <a:noFill/>
        </p:spPr>
        <p:txBody>
          <a:bodyPr wrap="square" rtlCol="0">
            <a:spAutoFit/>
          </a:bodyPr>
          <a:lstStyle/>
          <a:p>
            <a:r>
              <a:rPr lang="es-MX" dirty="0"/>
              <a:t>Una ACL es una serie de comandos del IOS que controlan si un </a:t>
            </a:r>
            <a:r>
              <a:rPr lang="es-MX" dirty="0" err="1"/>
              <a:t>router</a:t>
            </a:r>
            <a:r>
              <a:rPr lang="es-MX" dirty="0"/>
              <a:t> reenvía o descarta paquetes según la información que se encuentra en el encabezado del paquete. Las ACL son una de las características del software IOS de Cisco más utilizadas.</a:t>
            </a:r>
            <a:endParaRPr lang="es-CO" dirty="0"/>
          </a:p>
        </p:txBody>
      </p:sp>
      <p:pic>
        <p:nvPicPr>
          <p:cNvPr id="5" name="Content Placeholder 1"/>
          <p:cNvPicPr>
            <a:picLocks noChangeAspect="1"/>
          </p:cNvPicPr>
          <p:nvPr/>
        </p:nvPicPr>
        <p:blipFill>
          <a:blip r:embed="rId2"/>
          <a:stretch>
            <a:fillRect/>
          </a:stretch>
        </p:blipFill>
        <p:spPr>
          <a:xfrm>
            <a:off x="576244" y="2003157"/>
            <a:ext cx="5566979" cy="4386263"/>
          </a:xfrm>
          <a:prstGeom prst="rect">
            <a:avLst/>
          </a:prstGeom>
        </p:spPr>
      </p:pic>
    </p:spTree>
    <p:extLst>
      <p:ext uri="{BB962C8B-B14F-4D97-AF65-F5344CB8AC3E}">
        <p14:creationId xmlns:p14="http://schemas.microsoft.com/office/powerpoint/2010/main" val="102162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93950" y="1880316"/>
            <a:ext cx="9234152" cy="4524315"/>
          </a:xfrm>
          <a:prstGeom prst="rect">
            <a:avLst/>
          </a:prstGeom>
          <a:noFill/>
        </p:spPr>
        <p:txBody>
          <a:bodyPr wrap="square" rtlCol="0">
            <a:spAutoFit/>
          </a:bodyPr>
          <a:lstStyle/>
          <a:p>
            <a:pPr marL="285750" indent="-285750">
              <a:buFont typeface="Arial" panose="020B0604020202020204" pitchFamily="34" charset="0"/>
              <a:buChar char="•"/>
            </a:pPr>
            <a:r>
              <a:rPr lang="es-MX" dirty="0" smtClean="0"/>
              <a:t>Limitar </a:t>
            </a:r>
            <a:r>
              <a:rPr lang="es-MX" dirty="0"/>
              <a:t>el tráfico de la red para aumentar su rendimiento. Por ejemplo, si la política corporativa no permite el tráfico de video en la red, se pueden configurar y aplicar ACL que bloqueen el tráfico de video. Esto reduciría considerablemente la carga de la red y aumentaría su rendimiento.</a:t>
            </a:r>
          </a:p>
          <a:p>
            <a:pPr marL="285750" indent="-285750">
              <a:buFont typeface="Arial" panose="020B0604020202020204" pitchFamily="34" charset="0"/>
              <a:buChar char="•"/>
            </a:pPr>
            <a:r>
              <a:rPr lang="es-MX" dirty="0" smtClean="0"/>
              <a:t>Proporcionar </a:t>
            </a:r>
            <a:r>
              <a:rPr lang="es-MX" dirty="0"/>
              <a:t>control del flujo de tráfico. Las ACL pueden restringir la entrega de actualizaciones de </a:t>
            </a:r>
            <a:r>
              <a:rPr lang="es-MX" dirty="0" err="1"/>
              <a:t>routing</a:t>
            </a:r>
            <a:r>
              <a:rPr lang="es-MX" dirty="0"/>
              <a:t>. Si no se requieren actualizaciones debido a las condiciones de la red, se preserva ancho de banda.</a:t>
            </a:r>
          </a:p>
          <a:p>
            <a:pPr marL="285750" indent="-285750">
              <a:buFont typeface="Arial" panose="020B0604020202020204" pitchFamily="34" charset="0"/>
              <a:buChar char="•"/>
            </a:pPr>
            <a:r>
              <a:rPr lang="es-MX" dirty="0" smtClean="0"/>
              <a:t>Proporcionar </a:t>
            </a:r>
            <a:r>
              <a:rPr lang="es-MX" dirty="0"/>
              <a:t>un nivel básico de seguridad para el acceso a la red. Las ACL pueden permitir que un host acceda a una parte de la red y evitar que otro host acceda a la misma área. Por ejemplo, se puede restringir el acceso a la red de Recursos Humanos a los usuarios autorizados.</a:t>
            </a:r>
          </a:p>
          <a:p>
            <a:pPr marL="285750" indent="-285750">
              <a:buFont typeface="Arial" panose="020B0604020202020204" pitchFamily="34" charset="0"/>
              <a:buChar char="•"/>
            </a:pPr>
            <a:r>
              <a:rPr lang="es-MX" dirty="0" smtClean="0"/>
              <a:t>Filtrar </a:t>
            </a:r>
            <a:r>
              <a:rPr lang="es-MX" dirty="0"/>
              <a:t>el tráfico según el tipo de tráfico. Por ejemplo, una ACL puede permitir el tráfico de correo electrónico, pero bloquear todo el tráfico de Telnet.</a:t>
            </a:r>
          </a:p>
          <a:p>
            <a:pPr marL="285750" indent="-285750">
              <a:buFont typeface="Arial" panose="020B0604020202020204" pitchFamily="34" charset="0"/>
              <a:buChar char="•"/>
            </a:pPr>
            <a:r>
              <a:rPr lang="es-MX" dirty="0" smtClean="0"/>
              <a:t>Filtrar </a:t>
            </a:r>
            <a:r>
              <a:rPr lang="es-MX" dirty="0"/>
              <a:t>a los hosts para permitirles o denegarles el acceso a los servicios de red. Las ACL pueden permitirles o denegarles a los usuarios el acceso a determinados tipos de archivos, como FTP o HTTP.</a:t>
            </a:r>
          </a:p>
        </p:txBody>
      </p:sp>
      <p:sp>
        <p:nvSpPr>
          <p:cNvPr id="3" name="CuadroTexto 2"/>
          <p:cNvSpPr txBox="1"/>
          <p:nvPr/>
        </p:nvSpPr>
        <p:spPr>
          <a:xfrm>
            <a:off x="4018209" y="579550"/>
            <a:ext cx="5125791" cy="1015663"/>
          </a:xfrm>
          <a:prstGeom prst="rect">
            <a:avLst/>
          </a:prstGeom>
          <a:noFill/>
        </p:spPr>
        <p:txBody>
          <a:bodyPr wrap="square" rtlCol="0">
            <a:spAutoFit/>
          </a:bodyPr>
          <a:lstStyle/>
          <a:p>
            <a:r>
              <a:rPr lang="es-CO" sz="6000" dirty="0" smtClean="0"/>
              <a:t>FUNCIONES</a:t>
            </a:r>
          </a:p>
        </p:txBody>
      </p:sp>
    </p:spTree>
    <p:extLst>
      <p:ext uri="{BB962C8B-B14F-4D97-AF65-F5344CB8AC3E}">
        <p14:creationId xmlns:p14="http://schemas.microsoft.com/office/powerpoint/2010/main" val="957977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4353059" y="2434106"/>
            <a:ext cx="3219718" cy="20863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PROPOSITO</a:t>
            </a:r>
            <a:endParaRPr lang="es-CO" b="1" dirty="0"/>
          </a:p>
        </p:txBody>
      </p:sp>
      <p:sp>
        <p:nvSpPr>
          <p:cNvPr id="3" name="Elipse 2">
            <a:hlinkClick r:id="rId2" action="ppaction://hlinksldjump"/>
          </p:cNvPr>
          <p:cNvSpPr/>
          <p:nvPr/>
        </p:nvSpPr>
        <p:spPr>
          <a:xfrm>
            <a:off x="953036" y="824248"/>
            <a:ext cx="3052293" cy="1609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CONVERSACION TCP</a:t>
            </a:r>
          </a:p>
        </p:txBody>
      </p:sp>
      <p:sp>
        <p:nvSpPr>
          <p:cNvPr id="4" name="Elipse 3">
            <a:hlinkClick r:id="rId3" action="ppaction://hlinksldjump"/>
          </p:cNvPr>
          <p:cNvSpPr/>
          <p:nvPr/>
        </p:nvSpPr>
        <p:spPr>
          <a:xfrm>
            <a:off x="7920506" y="824247"/>
            <a:ext cx="3193961" cy="1609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FILTRADO DE PAQUETES</a:t>
            </a:r>
          </a:p>
        </p:txBody>
      </p:sp>
      <p:sp>
        <p:nvSpPr>
          <p:cNvPr id="5" name="Elipse 4">
            <a:hlinkClick r:id="rId4" action="ppaction://hlinksldjump"/>
          </p:cNvPr>
          <p:cNvSpPr/>
          <p:nvPr/>
        </p:nvSpPr>
        <p:spPr>
          <a:xfrm>
            <a:off x="953035" y="4520485"/>
            <a:ext cx="3052293" cy="1609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FILTRADO DE PAQUETES CONT.</a:t>
            </a:r>
          </a:p>
        </p:txBody>
      </p:sp>
      <p:sp>
        <p:nvSpPr>
          <p:cNvPr id="6" name="Elipse 5">
            <a:hlinkClick r:id="rId5" action="ppaction://hlinksldjump"/>
          </p:cNvPr>
          <p:cNvSpPr/>
          <p:nvPr/>
        </p:nvSpPr>
        <p:spPr>
          <a:xfrm>
            <a:off x="7920506" y="4520484"/>
            <a:ext cx="3193961" cy="16098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FUNCIONAMIENTO DE LAS ACL</a:t>
            </a:r>
          </a:p>
        </p:txBody>
      </p:sp>
    </p:spTree>
    <p:extLst>
      <p:ext uri="{BB962C8B-B14F-4D97-AF65-F5344CB8AC3E}">
        <p14:creationId xmlns:p14="http://schemas.microsoft.com/office/powerpoint/2010/main" val="3729018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807594" y="412124"/>
            <a:ext cx="6413679" cy="14037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CONVERSACION TCP</a:t>
            </a:r>
          </a:p>
        </p:txBody>
      </p:sp>
      <p:sp>
        <p:nvSpPr>
          <p:cNvPr id="3" name="CuadroTexto 2"/>
          <p:cNvSpPr txBox="1"/>
          <p:nvPr/>
        </p:nvSpPr>
        <p:spPr>
          <a:xfrm>
            <a:off x="6825803" y="2163649"/>
            <a:ext cx="4417454" cy="1384995"/>
          </a:xfrm>
          <a:prstGeom prst="rect">
            <a:avLst/>
          </a:prstGeom>
          <a:noFill/>
        </p:spPr>
        <p:txBody>
          <a:bodyPr wrap="square" rtlCol="0">
            <a:spAutoFit/>
          </a:bodyPr>
          <a:lstStyle/>
          <a:p>
            <a:r>
              <a:rPr lang="es-MX" sz="1400" dirty="0"/>
              <a:t>Las ACL permiten a los administradores controlar el tráfico hacia y desde la red. Este control puede ser tan simple como permitir o denegar el tráfico según las direcciones de red o tan complejo como controlar el tráfico de la red según el puerto TCP solicitado</a:t>
            </a:r>
            <a:endParaRPr lang="es-CO" sz="1400" dirty="0"/>
          </a:p>
        </p:txBody>
      </p:sp>
      <p:sp>
        <p:nvSpPr>
          <p:cNvPr id="5" name="CuadroTexto 4"/>
          <p:cNvSpPr txBox="1"/>
          <p:nvPr/>
        </p:nvSpPr>
        <p:spPr>
          <a:xfrm>
            <a:off x="6825803" y="3548644"/>
            <a:ext cx="4417454" cy="2246769"/>
          </a:xfrm>
          <a:prstGeom prst="rect">
            <a:avLst/>
          </a:prstGeom>
          <a:noFill/>
        </p:spPr>
        <p:txBody>
          <a:bodyPr wrap="square" rtlCol="0">
            <a:spAutoFit/>
          </a:bodyPr>
          <a:lstStyle/>
          <a:p>
            <a:r>
              <a:rPr lang="es-MX" sz="1400" dirty="0"/>
              <a:t>Los segmentos TCP se marcan con indicadores que denotan su objetivo: la sesión comienza (se sincroniza) con un indicador SYN, el indicador ACK es un acuse de recibo de un segmento esperado, y un indicador FIN finaliza la sesión. Un indicador SYN/ACK confirma que la transferencia está sincronizada. Los segmentos de datos TCP incluyen el protocolo del nivel más alto necesario para dirigir los datos de aplicación a la aplicación correcta.</a:t>
            </a:r>
            <a:endParaRPr lang="es-CO" sz="1400" dirty="0"/>
          </a:p>
        </p:txBody>
      </p:sp>
      <p:pic>
        <p:nvPicPr>
          <p:cNvPr id="6" name="Imagen 5"/>
          <p:cNvPicPr>
            <a:picLocks noChangeAspect="1"/>
          </p:cNvPicPr>
          <p:nvPr/>
        </p:nvPicPr>
        <p:blipFill>
          <a:blip r:embed="rId2"/>
          <a:stretch>
            <a:fillRect/>
          </a:stretch>
        </p:blipFill>
        <p:spPr>
          <a:xfrm>
            <a:off x="1183113" y="2163649"/>
            <a:ext cx="5086350" cy="4124325"/>
          </a:xfrm>
          <a:prstGeom prst="rect">
            <a:avLst/>
          </a:prstGeom>
        </p:spPr>
      </p:pic>
    </p:spTree>
    <p:extLst>
      <p:ext uri="{BB962C8B-B14F-4D97-AF65-F5344CB8AC3E}">
        <p14:creationId xmlns:p14="http://schemas.microsoft.com/office/powerpoint/2010/main" val="4180866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47072" y="295609"/>
            <a:ext cx="4434022" cy="3017682"/>
          </a:xfrm>
          <a:prstGeom prst="rect">
            <a:avLst/>
          </a:prstGeom>
        </p:spPr>
      </p:pic>
      <p:pic>
        <p:nvPicPr>
          <p:cNvPr id="4" name="Imagen 3"/>
          <p:cNvPicPr>
            <a:picLocks noChangeAspect="1"/>
          </p:cNvPicPr>
          <p:nvPr/>
        </p:nvPicPr>
        <p:blipFill>
          <a:blip r:embed="rId3"/>
          <a:stretch>
            <a:fillRect/>
          </a:stretch>
        </p:blipFill>
        <p:spPr>
          <a:xfrm>
            <a:off x="6323527" y="295610"/>
            <a:ext cx="4801806" cy="3017681"/>
          </a:xfrm>
          <a:prstGeom prst="rect">
            <a:avLst/>
          </a:prstGeom>
        </p:spPr>
      </p:pic>
      <p:pic>
        <p:nvPicPr>
          <p:cNvPr id="5" name="Imagen 4"/>
          <p:cNvPicPr>
            <a:picLocks noChangeAspect="1"/>
          </p:cNvPicPr>
          <p:nvPr/>
        </p:nvPicPr>
        <p:blipFill>
          <a:blip r:embed="rId4"/>
          <a:stretch>
            <a:fillRect/>
          </a:stretch>
        </p:blipFill>
        <p:spPr>
          <a:xfrm>
            <a:off x="3400022" y="3529212"/>
            <a:ext cx="4857213" cy="3139025"/>
          </a:xfrm>
          <a:prstGeom prst="rect">
            <a:avLst/>
          </a:prstGeom>
        </p:spPr>
      </p:pic>
      <p:sp>
        <p:nvSpPr>
          <p:cNvPr id="6" name="Flecha derecha 5">
            <a:hlinkClick r:id="rId5" action="ppaction://hlinksldjump"/>
          </p:cNvPr>
          <p:cNvSpPr/>
          <p:nvPr/>
        </p:nvSpPr>
        <p:spPr>
          <a:xfrm rot="10800000">
            <a:off x="9285668" y="4919730"/>
            <a:ext cx="1839665" cy="13394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232293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143221" y="2242744"/>
            <a:ext cx="5164429" cy="4316566"/>
          </a:xfrm>
          <a:prstGeom prst="rect">
            <a:avLst/>
          </a:prstGeom>
        </p:spPr>
        <p:txBody>
          <a:bodyPr wrap="square">
            <a:spAutoFit/>
          </a:bodyPr>
          <a:lstStyle/>
          <a:p>
            <a:pPr marL="236555" indent="-236555" defTabSz="814365">
              <a:lnSpc>
                <a:spcPct val="95000"/>
              </a:lnSpc>
              <a:spcBef>
                <a:spcPct val="50000"/>
              </a:spcBef>
              <a:spcAft>
                <a:spcPct val="0"/>
              </a:spcAft>
              <a:buClr>
                <a:srgbClr val="708CA1"/>
              </a:buClr>
              <a:buFont typeface="Wingdings"/>
              <a:buChar char="§"/>
            </a:pPr>
            <a:r>
              <a:rPr lang="es-ES" b="0" i="0" dirty="0" smtClean="0">
                <a:latin typeface="Arial"/>
              </a:rPr>
              <a:t>El filtrado de paquetes, a veces denominado “filtrado de paquetes estático”, controla el acceso a una red mediante el análisis de los paquetes entrantes y salientes y la transferencia o el descarte de estos según determinados criterios, como la dirección IP de origen, la dirección IP de destino y el protocolo incluido en el paquete.</a:t>
            </a:r>
          </a:p>
          <a:p>
            <a:pPr marL="236555" indent="-236555" defTabSz="814365">
              <a:lnSpc>
                <a:spcPct val="95000"/>
              </a:lnSpc>
              <a:spcBef>
                <a:spcPct val="50000"/>
              </a:spcBef>
              <a:spcAft>
                <a:spcPct val="0"/>
              </a:spcAft>
              <a:buClr>
                <a:srgbClr val="708CA1"/>
              </a:buClr>
              <a:buFont typeface="Wingdings"/>
              <a:buChar char="§"/>
            </a:pPr>
            <a:r>
              <a:rPr lang="es-ES" b="0" i="0" dirty="0" smtClean="0">
                <a:latin typeface="Arial"/>
              </a:rPr>
              <a:t>Cuando reenvía o deniega los paquetes según las reglas de filtrado, un </a:t>
            </a:r>
            <a:r>
              <a:rPr lang="es-ES" b="0" i="0" dirty="0" err="1" smtClean="0">
                <a:latin typeface="Arial"/>
              </a:rPr>
              <a:t>router</a:t>
            </a:r>
            <a:r>
              <a:rPr lang="es-ES" b="0" i="0" dirty="0" smtClean="0">
                <a:latin typeface="Arial"/>
              </a:rPr>
              <a:t> funciona como filtro de paquetes.</a:t>
            </a:r>
          </a:p>
          <a:p>
            <a:pPr marL="236555" indent="-236555" defTabSz="814365">
              <a:lnSpc>
                <a:spcPct val="95000"/>
              </a:lnSpc>
              <a:spcBef>
                <a:spcPct val="50000"/>
              </a:spcBef>
              <a:spcAft>
                <a:spcPct val="0"/>
              </a:spcAft>
              <a:buClr>
                <a:srgbClr val="708CA1"/>
              </a:buClr>
              <a:buFont typeface="Wingdings"/>
              <a:buChar char="§"/>
            </a:pPr>
            <a:r>
              <a:rPr lang="es-ES" b="0" i="0" dirty="0" smtClean="0">
                <a:latin typeface="Arial"/>
              </a:rPr>
              <a:t>Una ACL es una lista secuencial de instrucciones </a:t>
            </a:r>
            <a:r>
              <a:rPr lang="es-ES" b="0" i="0" dirty="0" err="1" smtClean="0">
                <a:latin typeface="Arial"/>
              </a:rPr>
              <a:t>permit</a:t>
            </a:r>
            <a:r>
              <a:rPr lang="es-ES" b="0" i="0" dirty="0" smtClean="0">
                <a:latin typeface="Arial"/>
              </a:rPr>
              <a:t> (permitir) o </a:t>
            </a:r>
            <a:r>
              <a:rPr lang="es-ES" b="0" i="0" dirty="0" err="1" smtClean="0">
                <a:latin typeface="Arial"/>
              </a:rPr>
              <a:t>deny</a:t>
            </a:r>
            <a:r>
              <a:rPr lang="es-ES" b="0" i="0" dirty="0" smtClean="0">
                <a:latin typeface="Arial"/>
              </a:rPr>
              <a:t> (denegar), conocidas como “entradas de control de acceso” (ACE).</a:t>
            </a:r>
            <a:endParaRPr lang="es-ES" dirty="0" smtClean="0"/>
          </a:p>
        </p:txBody>
      </p:sp>
      <p:sp>
        <p:nvSpPr>
          <p:cNvPr id="3" name="Rectángulo redondeado 2"/>
          <p:cNvSpPr/>
          <p:nvPr/>
        </p:nvSpPr>
        <p:spPr>
          <a:xfrm>
            <a:off x="2279561" y="309093"/>
            <a:ext cx="6864439" cy="1558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FILTRADO DE PAQUETES</a:t>
            </a:r>
            <a:endParaRPr lang="es-CO" b="1" dirty="0"/>
          </a:p>
        </p:txBody>
      </p:sp>
      <p:pic>
        <p:nvPicPr>
          <p:cNvPr id="4" name="Imagen 3"/>
          <p:cNvPicPr>
            <a:picLocks noChangeAspect="1"/>
          </p:cNvPicPr>
          <p:nvPr/>
        </p:nvPicPr>
        <p:blipFill>
          <a:blip r:embed="rId2"/>
          <a:stretch>
            <a:fillRect/>
          </a:stretch>
        </p:blipFill>
        <p:spPr>
          <a:xfrm>
            <a:off x="386367" y="2242744"/>
            <a:ext cx="5325414" cy="4316566"/>
          </a:xfrm>
          <a:prstGeom prst="rect">
            <a:avLst/>
          </a:prstGeom>
        </p:spPr>
      </p:pic>
      <p:sp>
        <p:nvSpPr>
          <p:cNvPr id="5" name="Flecha derecha 4">
            <a:hlinkClick r:id="rId3" action="ppaction://hlinksldjump"/>
          </p:cNvPr>
          <p:cNvSpPr/>
          <p:nvPr/>
        </p:nvSpPr>
        <p:spPr>
          <a:xfrm rot="10800000">
            <a:off x="9787943" y="1011901"/>
            <a:ext cx="1519707" cy="10431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096788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099256" y="540913"/>
            <a:ext cx="7186412" cy="12234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FILTRADO DE PAQUETES CONT.</a:t>
            </a:r>
            <a:endParaRPr lang="es-CO" b="1" dirty="0"/>
          </a:p>
        </p:txBody>
      </p:sp>
      <p:sp>
        <p:nvSpPr>
          <p:cNvPr id="3" name="Rectángulo 2"/>
          <p:cNvSpPr/>
          <p:nvPr/>
        </p:nvSpPr>
        <p:spPr>
          <a:xfrm>
            <a:off x="6078827" y="2622362"/>
            <a:ext cx="5705341" cy="3416320"/>
          </a:xfrm>
          <a:prstGeom prst="rect">
            <a:avLst/>
          </a:prstGeom>
        </p:spPr>
        <p:txBody>
          <a:bodyPr wrap="square">
            <a:spAutoFit/>
          </a:bodyPr>
          <a:lstStyle/>
          <a:p>
            <a:r>
              <a:rPr lang="es-MX" b="0" i="0" dirty="0" smtClean="0">
                <a:effectLst/>
                <a:latin typeface="CiscoSansTTLight"/>
              </a:rPr>
              <a:t>Para esta situación, el filtro de paquetes examina cada paquete de la siguiente manera:</a:t>
            </a:r>
          </a:p>
          <a:p>
            <a:pPr marL="285750" indent="-285750">
              <a:buFont typeface="Arial" panose="020B0604020202020204" pitchFamily="34" charset="0"/>
              <a:buChar char="•"/>
            </a:pPr>
            <a:r>
              <a:rPr lang="es-MX" b="0" i="0" dirty="0" smtClean="0">
                <a:effectLst/>
                <a:latin typeface="CiscoSansTTLight"/>
              </a:rPr>
              <a:t>Si el paquete es un SYN de TCP de la red A que utiliza el puerto 80, tiene permiso para pasar. El resto de los tipos de acceso se deniega a esos usuarios.</a:t>
            </a:r>
          </a:p>
          <a:p>
            <a:pPr marL="285750" indent="-285750">
              <a:buFont typeface="Arial" panose="020B0604020202020204" pitchFamily="34" charset="0"/>
              <a:buChar char="•"/>
            </a:pPr>
            <a:r>
              <a:rPr lang="es-MX" b="0" i="0" dirty="0" smtClean="0">
                <a:effectLst/>
                <a:latin typeface="CiscoSansTTLight"/>
              </a:rPr>
              <a:t>Si el paquete es un SYN de TCP de la red B que utiliza el puerto 80, se bloquea. Sin embargo, se permite el resto de los tipos de acceso.</a:t>
            </a:r>
          </a:p>
          <a:p>
            <a:r>
              <a:rPr lang="es-MX" b="0" i="0" dirty="0" smtClean="0">
                <a:effectLst/>
                <a:latin typeface="CiscoSansTTLight"/>
              </a:rPr>
              <a:t>Este es solo un ejemplo sencillo. Se pueden configurar varias reglas para permitir o denegar otros servicios a usuarios específicos.</a:t>
            </a:r>
            <a:endParaRPr lang="es-MX" b="0" i="0" dirty="0">
              <a:effectLst/>
              <a:latin typeface="CiscoSansTTLight"/>
            </a:endParaRPr>
          </a:p>
        </p:txBody>
      </p:sp>
      <p:pic>
        <p:nvPicPr>
          <p:cNvPr id="4" name="Imagen 3"/>
          <p:cNvPicPr>
            <a:picLocks noChangeAspect="1"/>
          </p:cNvPicPr>
          <p:nvPr/>
        </p:nvPicPr>
        <p:blipFill>
          <a:blip r:embed="rId2"/>
          <a:stretch>
            <a:fillRect/>
          </a:stretch>
        </p:blipFill>
        <p:spPr>
          <a:xfrm>
            <a:off x="395355" y="2073097"/>
            <a:ext cx="5438775" cy="4514850"/>
          </a:xfrm>
          <a:prstGeom prst="rect">
            <a:avLst/>
          </a:prstGeom>
        </p:spPr>
      </p:pic>
      <p:sp>
        <p:nvSpPr>
          <p:cNvPr id="5" name="Flecha derecha 4">
            <a:hlinkClick r:id="rId3" action="ppaction://hlinksldjump"/>
          </p:cNvPr>
          <p:cNvSpPr/>
          <p:nvPr/>
        </p:nvSpPr>
        <p:spPr>
          <a:xfrm rot="10800000">
            <a:off x="9659155" y="892617"/>
            <a:ext cx="1854557" cy="13007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4001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35649" y="3057281"/>
            <a:ext cx="5211651" cy="2308324"/>
          </a:xfrm>
          <a:prstGeom prst="rect">
            <a:avLst/>
          </a:prstGeom>
        </p:spPr>
        <p:txBody>
          <a:bodyPr wrap="square">
            <a:spAutoFit/>
          </a:bodyPr>
          <a:lstStyle/>
          <a:p>
            <a:pPr defTabSz="814365">
              <a:spcBef>
                <a:spcPct val="50000"/>
              </a:spcBef>
              <a:spcAft>
                <a:spcPct val="0"/>
              </a:spcAft>
            </a:pPr>
            <a:r>
              <a:rPr lang="es-ES" b="0" i="0" dirty="0" smtClean="0">
                <a:latin typeface="Arial"/>
              </a:rPr>
              <a:t>La última sentencia de una ACL es siempre una denegación implícita. Esta sentencia se inserta automáticamente al final de cada ACL, aunque no esté presente físicamente. La denegación implícita bloquea todo el tráfico. Debido a esta denegación implícita, una ACL que no tiene, por lo menos, una instrucción </a:t>
            </a:r>
            <a:r>
              <a:rPr lang="es-ES" b="0" i="0" dirty="0" err="1" smtClean="0">
                <a:latin typeface="Arial"/>
              </a:rPr>
              <a:t>permit</a:t>
            </a:r>
            <a:r>
              <a:rPr lang="es-ES" b="0" i="0" dirty="0" smtClean="0">
                <a:latin typeface="Arial"/>
              </a:rPr>
              <a:t> bloqueará todo el tráfico.</a:t>
            </a:r>
            <a:endParaRPr lang="es-ES" dirty="0" smtClean="0"/>
          </a:p>
        </p:txBody>
      </p:sp>
      <p:sp>
        <p:nvSpPr>
          <p:cNvPr id="3" name="Rectángulo redondeado 2"/>
          <p:cNvSpPr/>
          <p:nvPr/>
        </p:nvSpPr>
        <p:spPr>
          <a:xfrm>
            <a:off x="2369714" y="830687"/>
            <a:ext cx="7160653" cy="13522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FUNCIONAMIENTO DE ACL</a:t>
            </a:r>
          </a:p>
        </p:txBody>
      </p:sp>
      <p:pic>
        <p:nvPicPr>
          <p:cNvPr id="4" name="Picture 1"/>
          <p:cNvPicPr>
            <a:picLocks noChangeAspect="1"/>
          </p:cNvPicPr>
          <p:nvPr/>
        </p:nvPicPr>
        <p:blipFill>
          <a:blip r:embed="rId2"/>
          <a:srcRect t="17971" b="18478"/>
          <a:stretch>
            <a:fillRect/>
          </a:stretch>
        </p:blipFill>
        <p:spPr>
          <a:xfrm>
            <a:off x="585132" y="3298921"/>
            <a:ext cx="5261876" cy="1825044"/>
          </a:xfrm>
          <a:prstGeom prst="rect">
            <a:avLst/>
          </a:prstGeom>
        </p:spPr>
      </p:pic>
    </p:spTree>
    <p:extLst>
      <p:ext uri="{BB962C8B-B14F-4D97-AF65-F5344CB8AC3E}">
        <p14:creationId xmlns:p14="http://schemas.microsoft.com/office/powerpoint/2010/main" val="323953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61524" y="1729892"/>
            <a:ext cx="7126158" cy="1917004"/>
          </a:xfrm>
          <a:prstGeom prst="rect">
            <a:avLst/>
          </a:prstGeom>
        </p:spPr>
      </p:pic>
      <p:pic>
        <p:nvPicPr>
          <p:cNvPr id="3" name="Picture 2"/>
          <p:cNvPicPr>
            <a:picLocks noChangeAspect="1"/>
          </p:cNvPicPr>
          <p:nvPr/>
        </p:nvPicPr>
        <p:blipFill>
          <a:blip r:embed="rId3"/>
          <a:stretch>
            <a:fillRect/>
          </a:stretch>
        </p:blipFill>
        <p:spPr>
          <a:xfrm>
            <a:off x="1961524" y="3880297"/>
            <a:ext cx="7126158" cy="2661097"/>
          </a:xfrm>
          <a:prstGeom prst="rect">
            <a:avLst/>
          </a:prstGeom>
        </p:spPr>
      </p:pic>
      <p:sp>
        <p:nvSpPr>
          <p:cNvPr id="4" name="Rectángulo redondeado 3"/>
          <p:cNvSpPr/>
          <p:nvPr/>
        </p:nvSpPr>
        <p:spPr>
          <a:xfrm>
            <a:off x="1961524" y="324513"/>
            <a:ext cx="7173635" cy="1171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TIPOS DE ACL IPV4</a:t>
            </a:r>
            <a:endParaRPr lang="es-CO" b="1" dirty="0"/>
          </a:p>
        </p:txBody>
      </p:sp>
    </p:spTree>
    <p:extLst>
      <p:ext uri="{BB962C8B-B14F-4D97-AF65-F5344CB8AC3E}">
        <p14:creationId xmlns:p14="http://schemas.microsoft.com/office/powerpoint/2010/main" val="3337394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2763544" y="1822852"/>
            <a:ext cx="5968649" cy="4386263"/>
          </a:xfrm>
          <a:prstGeom prst="rect">
            <a:avLst/>
          </a:prstGeom>
        </p:spPr>
      </p:pic>
      <p:sp>
        <p:nvSpPr>
          <p:cNvPr id="3" name="Rectángulo redondeado 2"/>
          <p:cNvSpPr/>
          <p:nvPr/>
        </p:nvSpPr>
        <p:spPr>
          <a:xfrm>
            <a:off x="2382592" y="425003"/>
            <a:ext cx="6632619" cy="11848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ASIGNACION DE NUMEROS Y NOMBRES DE ACL</a:t>
            </a:r>
          </a:p>
        </p:txBody>
      </p:sp>
    </p:spTree>
    <p:extLst>
      <p:ext uri="{BB962C8B-B14F-4D97-AF65-F5344CB8AC3E}">
        <p14:creationId xmlns:p14="http://schemas.microsoft.com/office/powerpoint/2010/main" val="139415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446986" y="334851"/>
            <a:ext cx="6156101" cy="13909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MÁSCARAS WILDCARD EN ACL</a:t>
            </a:r>
            <a:endParaRPr lang="es-CO" b="1" dirty="0"/>
          </a:p>
        </p:txBody>
      </p:sp>
      <p:sp>
        <p:nvSpPr>
          <p:cNvPr id="3" name="Rectángulo 2"/>
          <p:cNvSpPr/>
          <p:nvPr/>
        </p:nvSpPr>
        <p:spPr>
          <a:xfrm>
            <a:off x="5555087" y="1949541"/>
            <a:ext cx="6096000" cy="4607415"/>
          </a:xfrm>
          <a:prstGeom prst="rect">
            <a:avLst/>
          </a:prstGeom>
        </p:spPr>
        <p:txBody>
          <a:bodyPr>
            <a:spAutoFit/>
          </a:bodyPr>
          <a:lstStyle/>
          <a:p>
            <a:pPr defTabSz="814365">
              <a:spcBef>
                <a:spcPct val="50000"/>
              </a:spcBef>
              <a:spcAft>
                <a:spcPct val="0"/>
              </a:spcAft>
            </a:pPr>
            <a:r>
              <a:rPr lang="es-ES" b="0" i="0" dirty="0" smtClean="0">
                <a:latin typeface="Arial"/>
              </a:rPr>
              <a:t>Las máscaras </a:t>
            </a:r>
            <a:r>
              <a:rPr lang="es-ES" b="0" i="0" dirty="0" err="1" smtClean="0">
                <a:latin typeface="Arial"/>
              </a:rPr>
              <a:t>wildcard</a:t>
            </a:r>
            <a:r>
              <a:rPr lang="es-ES" b="0" i="0" dirty="0" smtClean="0">
                <a:latin typeface="Arial"/>
              </a:rPr>
              <a:t> y las máscaras de subred se diferencian en la forma en que establecen la coincidencia entre los unos y ceros binarios. Las máscaras </a:t>
            </a:r>
            <a:r>
              <a:rPr lang="es-ES" b="0" i="0" dirty="0" err="1" smtClean="0">
                <a:latin typeface="Arial"/>
              </a:rPr>
              <a:t>wildcard</a:t>
            </a:r>
            <a:r>
              <a:rPr lang="es-ES" b="0" i="0" dirty="0" smtClean="0">
                <a:latin typeface="Arial"/>
              </a:rPr>
              <a:t> utilizan las siguientes reglas para establecer la coincidencia entre los unos y ceros binarios:</a:t>
            </a:r>
          </a:p>
          <a:p>
            <a:pPr marL="236555" indent="-236555" defTabSz="814365">
              <a:lnSpc>
                <a:spcPct val="95000"/>
              </a:lnSpc>
              <a:spcBef>
                <a:spcPct val="50000"/>
              </a:spcBef>
              <a:spcAft>
                <a:spcPct val="0"/>
              </a:spcAft>
              <a:buClr>
                <a:srgbClr val="708CA1"/>
              </a:buClr>
              <a:buFont typeface="Wingdings"/>
              <a:buChar char="§"/>
            </a:pPr>
            <a:r>
              <a:rPr lang="es-ES" b="0" i="0" dirty="0" smtClean="0">
                <a:latin typeface="Arial"/>
              </a:rPr>
              <a:t>Bit 0 de máscara </a:t>
            </a:r>
            <a:r>
              <a:rPr lang="es-ES" b="0" i="0" dirty="0" err="1" smtClean="0">
                <a:latin typeface="Arial"/>
              </a:rPr>
              <a:t>wildcard</a:t>
            </a:r>
            <a:r>
              <a:rPr lang="es-ES" b="0" i="0" dirty="0" smtClean="0">
                <a:latin typeface="Arial"/>
              </a:rPr>
              <a:t>: se establece la coincidencia con el valor del bit correspondiente en la dirección.</a:t>
            </a:r>
          </a:p>
          <a:p>
            <a:pPr marL="236555" indent="-236555" defTabSz="814365">
              <a:lnSpc>
                <a:spcPct val="95000"/>
              </a:lnSpc>
              <a:spcBef>
                <a:spcPct val="50000"/>
              </a:spcBef>
              <a:spcAft>
                <a:spcPct val="0"/>
              </a:spcAft>
              <a:buClr>
                <a:srgbClr val="708CA1"/>
              </a:buClr>
              <a:buFont typeface="Wingdings"/>
              <a:buChar char="§"/>
            </a:pPr>
            <a:r>
              <a:rPr lang="es-ES" b="0" i="0" dirty="0" smtClean="0">
                <a:latin typeface="Arial"/>
              </a:rPr>
              <a:t>Bit 1 de máscara </a:t>
            </a:r>
            <a:r>
              <a:rPr lang="es-ES" b="0" i="0" dirty="0" err="1" smtClean="0">
                <a:latin typeface="Arial"/>
              </a:rPr>
              <a:t>wildcard</a:t>
            </a:r>
            <a:r>
              <a:rPr lang="es-ES" b="0" i="0" dirty="0" smtClean="0">
                <a:latin typeface="Arial"/>
              </a:rPr>
              <a:t>: se omite el valor del bit correspondiente en la dirección.</a:t>
            </a:r>
          </a:p>
          <a:p>
            <a:pPr defTabSz="814365">
              <a:spcBef>
                <a:spcPct val="50000"/>
              </a:spcBef>
              <a:spcAft>
                <a:spcPct val="0"/>
              </a:spcAft>
            </a:pPr>
            <a:r>
              <a:rPr lang="es-ES" b="0" i="0" dirty="0" smtClean="0">
                <a:latin typeface="Arial"/>
              </a:rPr>
              <a:t/>
            </a:r>
            <a:br>
              <a:rPr lang="es-ES" b="0" i="0" dirty="0" smtClean="0">
                <a:latin typeface="Arial"/>
              </a:rPr>
            </a:br>
            <a:r>
              <a:rPr lang="es-ES" b="0" i="0" dirty="0" smtClean="0">
                <a:latin typeface="Arial"/>
              </a:rPr>
              <a:t>A las máscaras </a:t>
            </a:r>
            <a:r>
              <a:rPr lang="es-ES" b="0" i="0" dirty="0" err="1" smtClean="0">
                <a:latin typeface="Arial"/>
              </a:rPr>
              <a:t>wildcard</a:t>
            </a:r>
            <a:r>
              <a:rPr lang="es-ES" b="0" i="0" dirty="0" smtClean="0">
                <a:latin typeface="Arial"/>
              </a:rPr>
              <a:t> a menudo se las denomina “máscaras inversas”. La razón es que, a diferencia de una máscara de subred en la que el 1 binario equivale a una coincidencia y el 0 binario no es una coincidencia, en las máscaras </a:t>
            </a:r>
            <a:r>
              <a:rPr lang="es-ES" b="0" i="0" dirty="0" err="1" smtClean="0">
                <a:latin typeface="Arial"/>
              </a:rPr>
              <a:t>wildcard</a:t>
            </a:r>
            <a:r>
              <a:rPr lang="es-ES" b="0" i="0" dirty="0" smtClean="0">
                <a:latin typeface="Arial"/>
              </a:rPr>
              <a:t> es al revés.</a:t>
            </a:r>
            <a:endParaRPr lang="es-ES" dirty="0" smtClean="0"/>
          </a:p>
        </p:txBody>
      </p:sp>
      <p:pic>
        <p:nvPicPr>
          <p:cNvPr id="4" name="Imagen 3"/>
          <p:cNvPicPr>
            <a:picLocks noChangeAspect="1"/>
          </p:cNvPicPr>
          <p:nvPr/>
        </p:nvPicPr>
        <p:blipFill>
          <a:blip r:embed="rId2"/>
          <a:stretch>
            <a:fillRect/>
          </a:stretch>
        </p:blipFill>
        <p:spPr>
          <a:xfrm>
            <a:off x="409843" y="2243473"/>
            <a:ext cx="5010150" cy="4019550"/>
          </a:xfrm>
          <a:prstGeom prst="rect">
            <a:avLst/>
          </a:prstGeom>
        </p:spPr>
      </p:pic>
    </p:spTree>
    <p:extLst>
      <p:ext uri="{BB962C8B-B14F-4D97-AF65-F5344CB8AC3E}">
        <p14:creationId xmlns:p14="http://schemas.microsoft.com/office/powerpoint/2010/main" val="499315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897746" y="463639"/>
            <a:ext cx="7199291" cy="11977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CALCULO DE LA MASCARA WILDCARD</a:t>
            </a:r>
            <a:endParaRPr lang="es-CO" b="1" dirty="0"/>
          </a:p>
        </p:txBody>
      </p:sp>
      <p:pic>
        <p:nvPicPr>
          <p:cNvPr id="3" name="Picture 1"/>
          <p:cNvPicPr>
            <a:picLocks noChangeAspect="1"/>
          </p:cNvPicPr>
          <p:nvPr/>
        </p:nvPicPr>
        <p:blipFill>
          <a:blip r:embed="rId2"/>
          <a:stretch>
            <a:fillRect/>
          </a:stretch>
        </p:blipFill>
        <p:spPr>
          <a:xfrm>
            <a:off x="559694" y="2215166"/>
            <a:ext cx="4475945" cy="4367415"/>
          </a:xfrm>
          <a:prstGeom prst="rect">
            <a:avLst/>
          </a:prstGeom>
        </p:spPr>
      </p:pic>
      <p:sp>
        <p:nvSpPr>
          <p:cNvPr id="4" name="Rectángulo 3"/>
          <p:cNvSpPr/>
          <p:nvPr/>
        </p:nvSpPr>
        <p:spPr>
          <a:xfrm>
            <a:off x="5726805" y="3475543"/>
            <a:ext cx="6096000" cy="923330"/>
          </a:xfrm>
          <a:prstGeom prst="rect">
            <a:avLst/>
          </a:prstGeom>
        </p:spPr>
        <p:txBody>
          <a:bodyPr>
            <a:spAutoFit/>
          </a:bodyPr>
          <a:lstStyle/>
          <a:p>
            <a:r>
              <a:rPr lang="es-MX" dirty="0">
                <a:latin typeface="CiscoSansTTLight"/>
              </a:rPr>
              <a:t>El cálculo de máscaras </a:t>
            </a:r>
            <a:r>
              <a:rPr lang="es-MX" dirty="0" err="1">
                <a:latin typeface="CiscoSansTTLight"/>
              </a:rPr>
              <a:t>wildcard</a:t>
            </a:r>
            <a:r>
              <a:rPr lang="es-MX" dirty="0">
                <a:latin typeface="CiscoSansTTLight"/>
              </a:rPr>
              <a:t> puede ser difícil. Un método abreviado es restar la máscara de subred a 255.255.255.255.</a:t>
            </a:r>
            <a:endParaRPr lang="es-CO" dirty="0"/>
          </a:p>
        </p:txBody>
      </p:sp>
    </p:spTree>
    <p:extLst>
      <p:ext uri="{BB962C8B-B14F-4D97-AF65-F5344CB8AC3E}">
        <p14:creationId xmlns:p14="http://schemas.microsoft.com/office/powerpoint/2010/main" val="3405818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305318" y="437882"/>
            <a:ext cx="7315200" cy="1468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PAUTAS PARA LA GENERACION DE ACL</a:t>
            </a:r>
            <a:endParaRPr lang="es-CO" b="1" dirty="0"/>
          </a:p>
        </p:txBody>
      </p:sp>
      <p:sp>
        <p:nvSpPr>
          <p:cNvPr id="3" name="Rectángulo 2"/>
          <p:cNvSpPr/>
          <p:nvPr/>
        </p:nvSpPr>
        <p:spPr>
          <a:xfrm>
            <a:off x="2914918" y="2750767"/>
            <a:ext cx="6096000" cy="2876172"/>
          </a:xfrm>
          <a:prstGeom prst="rect">
            <a:avLst/>
          </a:prstGeom>
        </p:spPr>
        <p:txBody>
          <a:bodyPr>
            <a:spAutoFit/>
          </a:bodyPr>
          <a:lstStyle/>
          <a:p>
            <a:pPr marL="236555" indent="-236555" defTabSz="814365">
              <a:lnSpc>
                <a:spcPct val="95000"/>
              </a:lnSpc>
              <a:spcBef>
                <a:spcPct val="50000"/>
              </a:spcBef>
              <a:spcAft>
                <a:spcPct val="0"/>
              </a:spcAft>
              <a:buClr>
                <a:srgbClr val="708CA1"/>
              </a:buClr>
              <a:buFont typeface="Wingdings"/>
              <a:buChar char="§"/>
            </a:pPr>
            <a:r>
              <a:rPr lang="es-ES" dirty="0">
                <a:latin typeface="Arial"/>
              </a:rPr>
              <a:t>Utilice las ACL en los </a:t>
            </a:r>
            <a:r>
              <a:rPr lang="es-ES" dirty="0" err="1">
                <a:latin typeface="Arial"/>
              </a:rPr>
              <a:t>routers</a:t>
            </a:r>
            <a:r>
              <a:rPr lang="es-ES" dirty="0">
                <a:latin typeface="Arial"/>
              </a:rPr>
              <a:t> de firewall ubicados entre su red interna y una red externa, como Internet.</a:t>
            </a:r>
            <a:endParaRPr lang="es-ES" dirty="0"/>
          </a:p>
          <a:p>
            <a:pPr marL="236555" indent="-236555" defTabSz="814365">
              <a:lnSpc>
                <a:spcPct val="95000"/>
              </a:lnSpc>
              <a:spcBef>
                <a:spcPct val="50000"/>
              </a:spcBef>
              <a:spcAft>
                <a:spcPct val="0"/>
              </a:spcAft>
              <a:buClr>
                <a:srgbClr val="708CA1"/>
              </a:buClr>
              <a:buFont typeface="Wingdings"/>
              <a:buChar char="§"/>
            </a:pPr>
            <a:r>
              <a:rPr lang="es-ES" dirty="0">
                <a:latin typeface="Arial"/>
              </a:rPr>
              <a:t>Utilice las ACL en un </a:t>
            </a:r>
            <a:r>
              <a:rPr lang="es-ES" dirty="0" err="1">
                <a:latin typeface="Arial"/>
              </a:rPr>
              <a:t>router</a:t>
            </a:r>
            <a:r>
              <a:rPr lang="es-ES" dirty="0">
                <a:latin typeface="Arial"/>
              </a:rPr>
              <a:t> ubicado entre dos partes de la red para controlar el tráfico que entra a una parte específica de su red interna o que sale de esta.</a:t>
            </a:r>
            <a:endParaRPr lang="es-ES" dirty="0"/>
          </a:p>
          <a:p>
            <a:pPr marL="236555" indent="-236555" defTabSz="814365">
              <a:lnSpc>
                <a:spcPct val="95000"/>
              </a:lnSpc>
              <a:spcBef>
                <a:spcPct val="50000"/>
              </a:spcBef>
              <a:spcAft>
                <a:spcPct val="0"/>
              </a:spcAft>
              <a:buClr>
                <a:srgbClr val="708CA1"/>
              </a:buClr>
              <a:buFont typeface="Wingdings"/>
              <a:buChar char="§"/>
            </a:pPr>
            <a:r>
              <a:rPr lang="es-ES" dirty="0">
                <a:latin typeface="Arial"/>
              </a:rPr>
              <a:t>Configure las ACL en los </a:t>
            </a:r>
            <a:r>
              <a:rPr lang="es-ES" dirty="0" err="1">
                <a:latin typeface="Arial"/>
              </a:rPr>
              <a:t>routers</a:t>
            </a:r>
            <a:r>
              <a:rPr lang="es-ES" dirty="0">
                <a:latin typeface="Arial"/>
              </a:rPr>
              <a:t> de frontera, es decir, los </a:t>
            </a:r>
            <a:r>
              <a:rPr lang="es-ES" dirty="0" err="1">
                <a:latin typeface="Arial"/>
              </a:rPr>
              <a:t>routers</a:t>
            </a:r>
            <a:r>
              <a:rPr lang="es-ES" dirty="0">
                <a:latin typeface="Arial"/>
              </a:rPr>
              <a:t> ubicados en los límites de las redes. </a:t>
            </a:r>
          </a:p>
          <a:p>
            <a:pPr marL="236555" indent="-236555" defTabSz="814365">
              <a:lnSpc>
                <a:spcPct val="95000"/>
              </a:lnSpc>
              <a:spcBef>
                <a:spcPct val="50000"/>
              </a:spcBef>
              <a:spcAft>
                <a:spcPct val="0"/>
              </a:spcAft>
              <a:buClr>
                <a:srgbClr val="708CA1"/>
              </a:buClr>
              <a:buFont typeface="Wingdings"/>
              <a:buChar char="§"/>
            </a:pPr>
            <a:r>
              <a:rPr lang="es-ES" dirty="0">
                <a:latin typeface="Arial"/>
              </a:rPr>
              <a:t>Configure las ACL para cada protocolo de red configurado en las interfaces del </a:t>
            </a:r>
            <a:r>
              <a:rPr lang="es-ES" dirty="0" err="1">
                <a:latin typeface="Arial"/>
              </a:rPr>
              <a:t>router</a:t>
            </a:r>
            <a:r>
              <a:rPr lang="es-ES" dirty="0">
                <a:latin typeface="Arial"/>
              </a:rPr>
              <a:t> de frontera.</a:t>
            </a:r>
            <a:endParaRPr lang="es-ES" dirty="0"/>
          </a:p>
        </p:txBody>
      </p:sp>
    </p:spTree>
    <p:extLst>
      <p:ext uri="{BB962C8B-B14F-4D97-AF65-F5344CB8AC3E}">
        <p14:creationId xmlns:p14="http://schemas.microsoft.com/office/powerpoint/2010/main" val="1773547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2874139" y="1809974"/>
            <a:ext cx="5824730" cy="4386263"/>
          </a:xfrm>
          <a:prstGeom prst="rect">
            <a:avLst/>
          </a:prstGeom>
        </p:spPr>
      </p:pic>
      <p:sp>
        <p:nvSpPr>
          <p:cNvPr id="3" name="Rectángulo redondeado 2"/>
          <p:cNvSpPr/>
          <p:nvPr/>
        </p:nvSpPr>
        <p:spPr>
          <a:xfrm>
            <a:off x="2524259" y="476518"/>
            <a:ext cx="6928834" cy="10560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COLOCACION DE LAS ACL</a:t>
            </a:r>
          </a:p>
        </p:txBody>
      </p:sp>
    </p:spTree>
    <p:extLst>
      <p:ext uri="{BB962C8B-B14F-4D97-AF65-F5344CB8AC3E}">
        <p14:creationId xmlns:p14="http://schemas.microsoft.com/office/powerpoint/2010/main" val="2343860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156101" y="2956023"/>
            <a:ext cx="6096000" cy="2980816"/>
          </a:xfrm>
          <a:prstGeom prst="rect">
            <a:avLst/>
          </a:prstGeom>
        </p:spPr>
        <p:txBody>
          <a:bodyPr>
            <a:spAutoFit/>
          </a:bodyPr>
          <a:lstStyle/>
          <a:p>
            <a:pPr defTabSz="814365">
              <a:spcBef>
                <a:spcPct val="50000"/>
              </a:spcBef>
              <a:spcAft>
                <a:spcPct val="0"/>
              </a:spcAft>
            </a:pPr>
            <a:r>
              <a:rPr lang="es-ES" sz="3200" b="1" dirty="0">
                <a:latin typeface="Arial"/>
              </a:rPr>
              <a:t>Ejemplo de ACL</a:t>
            </a:r>
          </a:p>
          <a:p>
            <a:pPr marL="236555" indent="-236555" defTabSz="814365">
              <a:lnSpc>
                <a:spcPct val="95000"/>
              </a:lnSpc>
              <a:spcBef>
                <a:spcPct val="50000"/>
              </a:spcBef>
              <a:spcAft>
                <a:spcPct val="0"/>
              </a:spcAft>
              <a:buClr>
                <a:srgbClr val="708CA1"/>
              </a:buClr>
              <a:buFont typeface="Wingdings"/>
              <a:buChar char="§"/>
            </a:pPr>
            <a:r>
              <a:rPr lang="es-ES" b="1" dirty="0" err="1">
                <a:latin typeface="Courier"/>
                <a:cs typeface="Courier"/>
              </a:rPr>
              <a:t>access-list</a:t>
            </a:r>
            <a:r>
              <a:rPr lang="es-ES" b="1" dirty="0">
                <a:latin typeface="Courier"/>
                <a:cs typeface="Courier"/>
              </a:rPr>
              <a:t> 2 </a:t>
            </a:r>
            <a:r>
              <a:rPr lang="es-ES" b="1" dirty="0" err="1">
                <a:latin typeface="Courier"/>
                <a:cs typeface="Courier"/>
              </a:rPr>
              <a:t>deny</a:t>
            </a:r>
            <a:r>
              <a:rPr lang="es-ES" b="1" dirty="0">
                <a:latin typeface="Courier"/>
                <a:cs typeface="Courier"/>
              </a:rPr>
              <a:t> host 192.168.10.10</a:t>
            </a:r>
            <a:endParaRPr lang="es-ES" dirty="0">
              <a:latin typeface="Courier"/>
              <a:cs typeface="Courier"/>
            </a:endParaRPr>
          </a:p>
          <a:p>
            <a:pPr marL="236555" indent="-236555" defTabSz="814365">
              <a:lnSpc>
                <a:spcPct val="95000"/>
              </a:lnSpc>
              <a:spcBef>
                <a:spcPct val="50000"/>
              </a:spcBef>
              <a:spcAft>
                <a:spcPct val="0"/>
              </a:spcAft>
              <a:buClr>
                <a:srgbClr val="708CA1"/>
              </a:buClr>
              <a:buFont typeface="Wingdings"/>
              <a:buChar char="§"/>
            </a:pPr>
            <a:r>
              <a:rPr lang="es-ES" b="1" dirty="0" err="1">
                <a:latin typeface="Courier"/>
                <a:cs typeface="Courier"/>
              </a:rPr>
              <a:t>access-list</a:t>
            </a:r>
            <a:r>
              <a:rPr lang="es-ES" b="1" dirty="0">
                <a:latin typeface="Courier"/>
                <a:cs typeface="Courier"/>
              </a:rPr>
              <a:t> 2 </a:t>
            </a:r>
            <a:r>
              <a:rPr lang="es-ES" b="1" dirty="0" err="1">
                <a:latin typeface="Courier"/>
                <a:cs typeface="Courier"/>
              </a:rPr>
              <a:t>permit</a:t>
            </a:r>
            <a:r>
              <a:rPr lang="es-ES" b="1" dirty="0">
                <a:latin typeface="Courier"/>
                <a:cs typeface="Courier"/>
              </a:rPr>
              <a:t> 192.168.10.0 0.0.0.255</a:t>
            </a:r>
            <a:endParaRPr lang="es-ES" dirty="0">
              <a:latin typeface="Courier"/>
              <a:cs typeface="Courier"/>
            </a:endParaRPr>
          </a:p>
          <a:p>
            <a:pPr marL="236555" indent="-236555" defTabSz="814365">
              <a:lnSpc>
                <a:spcPct val="95000"/>
              </a:lnSpc>
              <a:spcBef>
                <a:spcPct val="50000"/>
              </a:spcBef>
              <a:spcAft>
                <a:spcPct val="0"/>
              </a:spcAft>
              <a:buClr>
                <a:srgbClr val="708CA1"/>
              </a:buClr>
              <a:buFont typeface="Wingdings"/>
              <a:buChar char="§"/>
            </a:pPr>
            <a:r>
              <a:rPr lang="es-ES" b="1" dirty="0" err="1">
                <a:latin typeface="Courier"/>
                <a:cs typeface="Courier"/>
              </a:rPr>
              <a:t>access-list</a:t>
            </a:r>
            <a:r>
              <a:rPr lang="es-ES" b="1" dirty="0">
                <a:latin typeface="Courier"/>
                <a:cs typeface="Courier"/>
              </a:rPr>
              <a:t> 2 </a:t>
            </a:r>
            <a:r>
              <a:rPr lang="es-ES" b="1" dirty="0" err="1">
                <a:latin typeface="Courier"/>
                <a:cs typeface="Courier"/>
              </a:rPr>
              <a:t>deny</a:t>
            </a:r>
            <a:r>
              <a:rPr lang="es-ES" b="1" dirty="0">
                <a:latin typeface="Courier"/>
                <a:cs typeface="Courier"/>
              </a:rPr>
              <a:t> 192.168.0.0 0.0.255.255</a:t>
            </a:r>
            <a:endParaRPr lang="es-ES" dirty="0">
              <a:latin typeface="Courier"/>
              <a:cs typeface="Courier"/>
            </a:endParaRPr>
          </a:p>
          <a:p>
            <a:pPr marL="236555" indent="-236555" defTabSz="814365">
              <a:lnSpc>
                <a:spcPct val="95000"/>
              </a:lnSpc>
              <a:spcBef>
                <a:spcPct val="50000"/>
              </a:spcBef>
              <a:spcAft>
                <a:spcPct val="0"/>
              </a:spcAft>
              <a:buClr>
                <a:srgbClr val="708CA1"/>
              </a:buClr>
              <a:buFont typeface="Wingdings"/>
              <a:buChar char="§"/>
            </a:pPr>
            <a:r>
              <a:rPr lang="es-ES" b="1" dirty="0" err="1">
                <a:latin typeface="Courier"/>
                <a:cs typeface="Courier"/>
              </a:rPr>
              <a:t>access-list</a:t>
            </a:r>
            <a:r>
              <a:rPr lang="es-ES" b="1" dirty="0">
                <a:latin typeface="Courier"/>
                <a:cs typeface="Courier"/>
              </a:rPr>
              <a:t> 2 </a:t>
            </a:r>
            <a:r>
              <a:rPr lang="es-ES" b="1" dirty="0" err="1">
                <a:latin typeface="Courier"/>
                <a:cs typeface="Courier"/>
              </a:rPr>
              <a:t>permit</a:t>
            </a:r>
            <a:r>
              <a:rPr lang="es-ES" b="1" dirty="0">
                <a:latin typeface="Courier"/>
                <a:cs typeface="Courier"/>
              </a:rPr>
              <a:t> 192.0.0.0 0.255.255.255</a:t>
            </a:r>
            <a:endParaRPr lang="es-ES" dirty="0">
              <a:latin typeface="Courier"/>
              <a:cs typeface="Courier"/>
            </a:endParaRPr>
          </a:p>
        </p:txBody>
      </p:sp>
      <p:sp>
        <p:nvSpPr>
          <p:cNvPr id="3" name="Rectángulo redondeado 2"/>
          <p:cNvSpPr/>
          <p:nvPr/>
        </p:nvSpPr>
        <p:spPr>
          <a:xfrm>
            <a:off x="1700011" y="605307"/>
            <a:ext cx="8912181" cy="13007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CONFIGURACION DE ACL ESTANDAR</a:t>
            </a:r>
            <a:endParaRPr lang="es-CO" b="1" dirty="0"/>
          </a:p>
        </p:txBody>
      </p:sp>
      <p:pic>
        <p:nvPicPr>
          <p:cNvPr id="4" name="Content Placeholder 3"/>
          <p:cNvPicPr>
            <a:picLocks noChangeAspect="1"/>
          </p:cNvPicPr>
          <p:nvPr/>
        </p:nvPicPr>
        <p:blipFill>
          <a:blip r:embed="rId2"/>
          <a:stretch>
            <a:fillRect/>
          </a:stretch>
        </p:blipFill>
        <p:spPr>
          <a:xfrm>
            <a:off x="315175" y="2073499"/>
            <a:ext cx="5699259" cy="4559443"/>
          </a:xfrm>
          <a:prstGeom prst="rect">
            <a:avLst/>
          </a:prstGeom>
        </p:spPr>
      </p:pic>
    </p:spTree>
    <p:extLst>
      <p:ext uri="{BB962C8B-B14F-4D97-AF65-F5344CB8AC3E}">
        <p14:creationId xmlns:p14="http://schemas.microsoft.com/office/powerpoint/2010/main" val="3132783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a:spLocks/>
          </p:cNvSpPr>
          <p:nvPr/>
        </p:nvSpPr>
        <p:spPr>
          <a:xfrm>
            <a:off x="1944956" y="1887246"/>
            <a:ext cx="8018462" cy="4619625"/>
          </a:xfrm>
          <a:prstGeom prst="rect">
            <a:avLst/>
          </a:prstGeom>
        </p:spPr>
        <p:txBody>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defTabSz="814365">
              <a:spcBef>
                <a:spcPct val="50000"/>
              </a:spcBef>
              <a:spcAft>
                <a:spcPct val="0"/>
              </a:spcAft>
              <a:buFont typeface="Wingdings 3" charset="2"/>
              <a:buNone/>
            </a:pPr>
            <a:r>
              <a:rPr lang="es-ES" sz="2400" dirty="0" smtClean="0">
                <a:latin typeface="Arial"/>
              </a:rPr>
              <a:t>La sintaxis completa del comando de ACL estándar es la siguiente:</a:t>
            </a:r>
            <a:endParaRPr lang="es-ES" dirty="0" smtClean="0"/>
          </a:p>
          <a:p>
            <a:pPr marL="338145" lvl="1" indent="0" defTabSz="814365">
              <a:spcBef>
                <a:spcPct val="35000"/>
              </a:spcBef>
              <a:spcAft>
                <a:spcPct val="0"/>
              </a:spcAft>
              <a:buFont typeface="Wingdings 3" charset="2"/>
              <a:buNone/>
            </a:pPr>
            <a:r>
              <a:rPr lang="es-ES" sz="2000" dirty="0" err="1" smtClean="0">
                <a:latin typeface="Courier"/>
                <a:ea typeface="+mn-ea"/>
                <a:cs typeface="Courier"/>
              </a:rPr>
              <a:t>Router</a:t>
            </a:r>
            <a:r>
              <a:rPr lang="es-ES" sz="2000" dirty="0" smtClean="0">
                <a:latin typeface="Courier"/>
                <a:ea typeface="+mn-ea"/>
                <a:cs typeface="Courier"/>
              </a:rPr>
              <a:t>(</a:t>
            </a:r>
            <a:r>
              <a:rPr lang="es-ES" sz="2000" dirty="0" err="1" smtClean="0">
                <a:latin typeface="Courier"/>
                <a:ea typeface="+mn-ea"/>
                <a:cs typeface="Courier"/>
              </a:rPr>
              <a:t>config</a:t>
            </a:r>
            <a:r>
              <a:rPr lang="es-ES" sz="2000" dirty="0" smtClean="0">
                <a:latin typeface="Courier"/>
                <a:ea typeface="+mn-ea"/>
                <a:cs typeface="Courier"/>
              </a:rPr>
              <a:t>)# </a:t>
            </a:r>
            <a:r>
              <a:rPr lang="es-ES" sz="2000" b="1" dirty="0" err="1" smtClean="0">
                <a:latin typeface="Courier"/>
                <a:ea typeface="+mn-ea"/>
                <a:cs typeface="Courier"/>
              </a:rPr>
              <a:t>access-list</a:t>
            </a:r>
            <a:r>
              <a:rPr lang="es-ES" sz="2000" dirty="0" smtClean="0">
                <a:latin typeface="Courier"/>
                <a:ea typeface="+mn-ea"/>
                <a:cs typeface="Courier"/>
              </a:rPr>
              <a:t> </a:t>
            </a:r>
            <a:r>
              <a:rPr lang="es-ES" sz="2000" i="1" dirty="0" smtClean="0">
                <a:latin typeface="Courier"/>
                <a:ea typeface="+mn-ea"/>
                <a:cs typeface="Courier"/>
              </a:rPr>
              <a:t>número-lista-acceso</a:t>
            </a:r>
            <a:r>
              <a:rPr lang="es-ES" sz="2000" dirty="0" smtClean="0">
                <a:latin typeface="Courier"/>
                <a:ea typeface="+mn-ea"/>
                <a:cs typeface="Courier"/>
              </a:rPr>
              <a:t> </a:t>
            </a:r>
            <a:r>
              <a:rPr lang="es-ES" sz="2000" b="1" dirty="0" err="1" smtClean="0">
                <a:latin typeface="Courier"/>
                <a:ea typeface="+mn-ea"/>
                <a:cs typeface="Courier"/>
              </a:rPr>
              <a:t>deny</a:t>
            </a:r>
            <a:r>
              <a:rPr lang="es-ES" sz="2000" b="1" dirty="0" smtClean="0">
                <a:latin typeface="Courier"/>
                <a:ea typeface="+mn-ea"/>
                <a:cs typeface="Courier"/>
              </a:rPr>
              <a:t> </a:t>
            </a:r>
            <a:r>
              <a:rPr lang="es-ES" sz="2000" b="1" dirty="0" err="1" smtClean="0">
                <a:latin typeface="Courier"/>
                <a:ea typeface="+mn-ea"/>
                <a:cs typeface="Courier"/>
              </a:rPr>
              <a:t>permit</a:t>
            </a:r>
            <a:r>
              <a:rPr lang="es-ES" sz="2000" b="1" dirty="0" smtClean="0">
                <a:latin typeface="Courier"/>
                <a:ea typeface="+mn-ea"/>
                <a:cs typeface="Courier"/>
              </a:rPr>
              <a:t> </a:t>
            </a:r>
            <a:r>
              <a:rPr lang="es-ES" sz="2000" b="1" dirty="0" err="1" smtClean="0">
                <a:latin typeface="Courier"/>
                <a:ea typeface="+mn-ea"/>
                <a:cs typeface="Courier"/>
              </a:rPr>
              <a:t>remark</a:t>
            </a:r>
            <a:r>
              <a:rPr lang="es-ES" sz="2000" dirty="0" smtClean="0">
                <a:latin typeface="Courier"/>
                <a:ea typeface="+mn-ea"/>
                <a:cs typeface="Courier"/>
              </a:rPr>
              <a:t> </a:t>
            </a:r>
            <a:r>
              <a:rPr lang="es-ES" sz="2000" i="1" dirty="0" smtClean="0">
                <a:latin typeface="Courier"/>
                <a:ea typeface="+mn-ea"/>
                <a:cs typeface="Courier"/>
              </a:rPr>
              <a:t>origen</a:t>
            </a:r>
            <a:r>
              <a:rPr lang="es-ES" sz="2000" dirty="0" smtClean="0">
                <a:latin typeface="Courier"/>
                <a:ea typeface="+mn-ea"/>
                <a:cs typeface="Courier"/>
              </a:rPr>
              <a:t> [ </a:t>
            </a:r>
            <a:r>
              <a:rPr lang="es-ES" sz="2000" i="1" dirty="0" err="1" smtClean="0">
                <a:latin typeface="Courier"/>
                <a:ea typeface="+mn-ea"/>
                <a:cs typeface="Courier"/>
              </a:rPr>
              <a:t>wildcard</a:t>
            </a:r>
            <a:r>
              <a:rPr lang="es-ES" sz="2000" i="1" dirty="0" smtClean="0">
                <a:latin typeface="Courier"/>
                <a:ea typeface="+mn-ea"/>
                <a:cs typeface="Courier"/>
              </a:rPr>
              <a:t>-origen</a:t>
            </a:r>
            <a:r>
              <a:rPr lang="es-ES" sz="2000" dirty="0" smtClean="0">
                <a:latin typeface="Courier"/>
                <a:ea typeface="+mn-ea"/>
                <a:cs typeface="Courier"/>
              </a:rPr>
              <a:t> ] [ </a:t>
            </a:r>
            <a:r>
              <a:rPr lang="es-ES" sz="2000" b="1" dirty="0" smtClean="0">
                <a:latin typeface="Courier"/>
                <a:ea typeface="+mn-ea"/>
                <a:cs typeface="Courier"/>
              </a:rPr>
              <a:t>log</a:t>
            </a:r>
            <a:r>
              <a:rPr lang="es-ES" sz="2000" dirty="0" smtClean="0">
                <a:latin typeface="Courier"/>
                <a:ea typeface="+mn-ea"/>
                <a:cs typeface="Courier"/>
              </a:rPr>
              <a:t> ]</a:t>
            </a:r>
          </a:p>
          <a:p>
            <a:pPr marL="338145" lvl="1" indent="0" defTabSz="814365">
              <a:spcBef>
                <a:spcPct val="35000"/>
              </a:spcBef>
              <a:spcAft>
                <a:spcPct val="0"/>
              </a:spcAft>
              <a:buFont typeface="Wingdings 3" charset="2"/>
              <a:buNone/>
            </a:pPr>
            <a:endParaRPr lang="es-ES" dirty="0" smtClean="0">
              <a:latin typeface="Courier"/>
              <a:cs typeface="Courier"/>
            </a:endParaRPr>
          </a:p>
          <a:p>
            <a:pPr marL="0" indent="0" defTabSz="814365">
              <a:spcBef>
                <a:spcPct val="50000"/>
              </a:spcBef>
              <a:spcAft>
                <a:spcPct val="0"/>
              </a:spcAft>
              <a:buFont typeface="Wingdings 3" charset="2"/>
              <a:buNone/>
            </a:pPr>
            <a:r>
              <a:rPr lang="es-ES" sz="2400" dirty="0" smtClean="0">
                <a:latin typeface="Arial"/>
              </a:rPr>
              <a:t>Para eliminar la ACL, se utiliza el comando de configuración global</a:t>
            </a:r>
            <a:r>
              <a:rPr lang="es-ES" sz="2400" dirty="0" smtClean="0"/>
              <a:t> </a:t>
            </a:r>
            <a:r>
              <a:rPr lang="es-ES" sz="2400" b="1" dirty="0" smtClean="0">
                <a:latin typeface="Courier"/>
                <a:cs typeface="Courier"/>
              </a:rPr>
              <a:t>no </a:t>
            </a:r>
            <a:r>
              <a:rPr lang="es-ES" sz="2400" b="1" dirty="0" err="1" smtClean="0">
                <a:latin typeface="Courier"/>
                <a:cs typeface="Courier"/>
              </a:rPr>
              <a:t>access-list</a:t>
            </a:r>
            <a:r>
              <a:rPr lang="es-ES" sz="2400" dirty="0" smtClean="0">
                <a:latin typeface="Arial"/>
              </a:rPr>
              <a:t>.</a:t>
            </a:r>
          </a:p>
          <a:p>
            <a:pPr marL="0" indent="0" defTabSz="814365">
              <a:spcBef>
                <a:spcPct val="50000"/>
              </a:spcBef>
              <a:spcAft>
                <a:spcPct val="0"/>
              </a:spcAft>
              <a:buFont typeface="Wingdings 3" charset="2"/>
              <a:buNone/>
            </a:pPr>
            <a:r>
              <a:rPr lang="es-ES" sz="2400" dirty="0" smtClean="0">
                <a:latin typeface="Arial"/>
              </a:rPr>
              <a:t/>
            </a:r>
            <a:br>
              <a:rPr lang="es-ES" sz="2400" dirty="0" smtClean="0">
                <a:latin typeface="Arial"/>
              </a:rPr>
            </a:br>
            <a:r>
              <a:rPr lang="es-ES" sz="2400" dirty="0" smtClean="0">
                <a:latin typeface="Arial"/>
              </a:rPr>
              <a:t>La palabra clave </a:t>
            </a:r>
            <a:r>
              <a:rPr lang="es-ES" sz="2400" b="1" dirty="0" err="1" smtClean="0">
                <a:latin typeface="Courier"/>
                <a:cs typeface="Courier"/>
              </a:rPr>
              <a:t>remark</a:t>
            </a:r>
            <a:r>
              <a:rPr lang="es-ES" sz="2400" dirty="0" smtClean="0">
                <a:latin typeface="Arial"/>
              </a:rPr>
              <a:t> se utiliza en los documentos y hace que sea mucho más fácil comprender las listas de acceso.</a:t>
            </a:r>
            <a:endParaRPr lang="es-ES" dirty="0" smtClean="0">
              <a:latin typeface="Courier"/>
              <a:cs typeface="Courier"/>
            </a:endParaRPr>
          </a:p>
        </p:txBody>
      </p:sp>
      <p:sp>
        <p:nvSpPr>
          <p:cNvPr id="3" name="Rectángulo redondeado 2"/>
          <p:cNvSpPr/>
          <p:nvPr/>
        </p:nvSpPr>
        <p:spPr>
          <a:xfrm>
            <a:off x="1762113" y="386367"/>
            <a:ext cx="8384147" cy="1120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CONFIGURACION DE ACL ESTANDAR CONT.</a:t>
            </a:r>
            <a:endParaRPr lang="es-CO" b="1" dirty="0"/>
          </a:p>
        </p:txBody>
      </p:sp>
    </p:spTree>
    <p:extLst>
      <p:ext uri="{BB962C8B-B14F-4D97-AF65-F5344CB8AC3E}">
        <p14:creationId xmlns:p14="http://schemas.microsoft.com/office/powerpoint/2010/main" val="3020006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3246184" y="1977398"/>
            <a:ext cx="5250656" cy="4386263"/>
          </a:xfrm>
          <a:prstGeom prst="rect">
            <a:avLst/>
          </a:prstGeom>
        </p:spPr>
      </p:pic>
      <p:sp>
        <p:nvSpPr>
          <p:cNvPr id="3" name="Rectángulo redondeado 2"/>
          <p:cNvSpPr/>
          <p:nvPr/>
        </p:nvSpPr>
        <p:spPr>
          <a:xfrm>
            <a:off x="2318197" y="489397"/>
            <a:ext cx="7405352" cy="10560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APLICACIÓN DE ACL ESTANDAR</a:t>
            </a:r>
            <a:endParaRPr lang="es-CO" b="1" dirty="0"/>
          </a:p>
        </p:txBody>
      </p:sp>
    </p:spTree>
    <p:extLst>
      <p:ext uri="{BB962C8B-B14F-4D97-AF65-F5344CB8AC3E}">
        <p14:creationId xmlns:p14="http://schemas.microsoft.com/office/powerpoint/2010/main" val="697319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3090000" y="1719822"/>
            <a:ext cx="5736085" cy="4695825"/>
          </a:xfrm>
          <a:prstGeom prst="rect">
            <a:avLst/>
          </a:prstGeom>
        </p:spPr>
      </p:pic>
      <p:sp>
        <p:nvSpPr>
          <p:cNvPr id="3" name="Rectángulo redondeado 2"/>
          <p:cNvSpPr/>
          <p:nvPr/>
        </p:nvSpPr>
        <p:spPr>
          <a:xfrm>
            <a:off x="2537138" y="476518"/>
            <a:ext cx="6593983" cy="8500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EDICION DE ACL</a:t>
            </a:r>
          </a:p>
        </p:txBody>
      </p:sp>
    </p:spTree>
    <p:extLst>
      <p:ext uri="{BB962C8B-B14F-4D97-AF65-F5344CB8AC3E}">
        <p14:creationId xmlns:p14="http://schemas.microsoft.com/office/powerpoint/2010/main" val="1168256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3081271" y="1621414"/>
            <a:ext cx="5887332" cy="4821063"/>
          </a:xfrm>
          <a:prstGeom prst="rect">
            <a:avLst/>
          </a:prstGeom>
        </p:spPr>
      </p:pic>
      <p:sp>
        <p:nvSpPr>
          <p:cNvPr id="3" name="Rectángulo redondeado 2"/>
          <p:cNvSpPr/>
          <p:nvPr/>
        </p:nvSpPr>
        <p:spPr>
          <a:xfrm>
            <a:off x="1931831" y="373487"/>
            <a:ext cx="8255358" cy="10560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EDICION DE ACL ESTANDAR NUMERADAS</a:t>
            </a:r>
            <a:endParaRPr lang="es-CO" b="1" dirty="0"/>
          </a:p>
        </p:txBody>
      </p:sp>
    </p:spTree>
    <p:extLst>
      <p:ext uri="{BB962C8B-B14F-4D97-AF65-F5344CB8AC3E}">
        <p14:creationId xmlns:p14="http://schemas.microsoft.com/office/powerpoint/2010/main" val="355487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rcRect l="1260" r="1260"/>
          <a:stretch>
            <a:fillRect/>
          </a:stretch>
        </p:blipFill>
        <p:spPr>
          <a:xfrm>
            <a:off x="3420418" y="1803460"/>
            <a:ext cx="5256563" cy="2903615"/>
          </a:xfrm>
          <a:prstGeom prst="rect">
            <a:avLst/>
          </a:prstGeom>
        </p:spPr>
      </p:pic>
      <p:pic>
        <p:nvPicPr>
          <p:cNvPr id="3" name="Picture 2"/>
          <p:cNvPicPr>
            <a:picLocks noChangeAspect="1"/>
          </p:cNvPicPr>
          <p:nvPr/>
        </p:nvPicPr>
        <p:blipFill>
          <a:blip r:embed="rId3"/>
          <a:stretch>
            <a:fillRect/>
          </a:stretch>
        </p:blipFill>
        <p:spPr>
          <a:xfrm>
            <a:off x="3420418" y="4707075"/>
            <a:ext cx="5252629" cy="1871295"/>
          </a:xfrm>
          <a:prstGeom prst="rect">
            <a:avLst/>
          </a:prstGeom>
        </p:spPr>
      </p:pic>
      <p:sp>
        <p:nvSpPr>
          <p:cNvPr id="4" name="Rectángulo redondeado 3"/>
          <p:cNvSpPr/>
          <p:nvPr/>
        </p:nvSpPr>
        <p:spPr>
          <a:xfrm>
            <a:off x="2408450" y="399244"/>
            <a:ext cx="7302321" cy="11333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VERIFIACION DE ACL</a:t>
            </a:r>
            <a:endParaRPr lang="es-CO" b="1" dirty="0"/>
          </a:p>
        </p:txBody>
      </p:sp>
    </p:spTree>
    <p:extLst>
      <p:ext uri="{BB962C8B-B14F-4D97-AF65-F5344CB8AC3E}">
        <p14:creationId xmlns:p14="http://schemas.microsoft.com/office/powerpoint/2010/main" val="553972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rcRect l="3209" t="6297"/>
          <a:stretch>
            <a:fillRect/>
          </a:stretch>
        </p:blipFill>
        <p:spPr>
          <a:xfrm>
            <a:off x="2209442" y="1986209"/>
            <a:ext cx="7734300" cy="4364332"/>
          </a:xfrm>
          <a:prstGeom prst="rect">
            <a:avLst/>
          </a:prstGeom>
        </p:spPr>
      </p:pic>
      <p:sp>
        <p:nvSpPr>
          <p:cNvPr id="3" name="Rectángulo redondeado 2"/>
          <p:cNvSpPr/>
          <p:nvPr/>
        </p:nvSpPr>
        <p:spPr>
          <a:xfrm>
            <a:off x="1800806" y="476519"/>
            <a:ext cx="8551572" cy="1146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ACL EXTENDIDAS</a:t>
            </a:r>
            <a:endParaRPr lang="es-CO" b="1" dirty="0"/>
          </a:p>
        </p:txBody>
      </p:sp>
    </p:spTree>
    <p:extLst>
      <p:ext uri="{BB962C8B-B14F-4D97-AF65-F5344CB8AC3E}">
        <p14:creationId xmlns:p14="http://schemas.microsoft.com/office/powerpoint/2010/main" val="110568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txBox="1">
            <a:spLocks/>
          </p:cNvSpPr>
          <p:nvPr/>
        </p:nvSpPr>
        <p:spPr>
          <a:xfrm>
            <a:off x="2060866" y="1629670"/>
            <a:ext cx="7940675" cy="4386263"/>
          </a:xfrm>
          <a:prstGeom prst="rect">
            <a:avLst/>
          </a:prstGeom>
        </p:spPr>
        <p:txBody>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defTabSz="814365">
              <a:spcBef>
                <a:spcPct val="50000"/>
              </a:spcBef>
              <a:spcAft>
                <a:spcPct val="0"/>
              </a:spcAft>
              <a:buFont typeface="Wingdings 3" charset="2"/>
              <a:buNone/>
            </a:pPr>
            <a:r>
              <a:rPr lang="es-ES" sz="2400" dirty="0" smtClean="0">
                <a:latin typeface="Arial"/>
              </a:rPr>
              <a:t>Los pasos del procedimiento para configurar ACL extendidas son los mismos que para las ACL estándar. Primero se configura la ACL extendida y, a continuación, se activa en una interfaz. Sin embargo, la sintaxis de los comandos y los parámetros son más complejos, a fin de admitir las funciones adicionales proporcionadas por las ACL extendidas.</a:t>
            </a:r>
            <a:endParaRPr lang="es-ES" dirty="0" smtClean="0"/>
          </a:p>
        </p:txBody>
      </p:sp>
      <p:pic>
        <p:nvPicPr>
          <p:cNvPr id="4" name="Picture 1"/>
          <p:cNvPicPr>
            <a:picLocks noChangeAspect="1"/>
          </p:cNvPicPr>
          <p:nvPr/>
        </p:nvPicPr>
        <p:blipFill>
          <a:blip r:embed="rId2"/>
          <a:stretch>
            <a:fillRect/>
          </a:stretch>
        </p:blipFill>
        <p:spPr>
          <a:xfrm>
            <a:off x="2060866" y="4334381"/>
            <a:ext cx="7848937" cy="1495036"/>
          </a:xfrm>
          <a:prstGeom prst="rect">
            <a:avLst/>
          </a:prstGeom>
        </p:spPr>
      </p:pic>
      <p:sp>
        <p:nvSpPr>
          <p:cNvPr id="5" name="Rectángulo redondeado 4"/>
          <p:cNvSpPr/>
          <p:nvPr/>
        </p:nvSpPr>
        <p:spPr>
          <a:xfrm>
            <a:off x="1773942" y="360608"/>
            <a:ext cx="8422783" cy="10825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CONFIGURACION DE ACL EXTENDIDAS</a:t>
            </a:r>
            <a:endParaRPr lang="es-CO" b="1" dirty="0"/>
          </a:p>
        </p:txBody>
      </p:sp>
    </p:spTree>
    <p:extLst>
      <p:ext uri="{BB962C8B-B14F-4D97-AF65-F5344CB8AC3E}">
        <p14:creationId xmlns:p14="http://schemas.microsoft.com/office/powerpoint/2010/main" val="726007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rcRect l="-20454" r="-20454"/>
          <a:stretch>
            <a:fillRect/>
          </a:stretch>
        </p:blipFill>
        <p:spPr>
          <a:xfrm>
            <a:off x="2202533" y="1732701"/>
            <a:ext cx="7940675" cy="4386263"/>
          </a:xfrm>
          <a:prstGeom prst="rect">
            <a:avLst/>
          </a:prstGeom>
        </p:spPr>
      </p:pic>
      <p:sp>
        <p:nvSpPr>
          <p:cNvPr id="3" name="Rectángulo redondeado 2"/>
          <p:cNvSpPr/>
          <p:nvPr/>
        </p:nvSpPr>
        <p:spPr>
          <a:xfrm>
            <a:off x="2073499" y="347730"/>
            <a:ext cx="8564450" cy="11719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APLICACIÓN DE ACL EXTENDIDA</a:t>
            </a:r>
            <a:endParaRPr lang="es-CO" b="1" dirty="0"/>
          </a:p>
        </p:txBody>
      </p:sp>
    </p:spTree>
    <p:extLst>
      <p:ext uri="{BB962C8B-B14F-4D97-AF65-F5344CB8AC3E}">
        <p14:creationId xmlns:p14="http://schemas.microsoft.com/office/powerpoint/2010/main" val="1900484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3445536" y="1719821"/>
            <a:ext cx="5016788" cy="4386263"/>
          </a:xfrm>
          <a:prstGeom prst="rect">
            <a:avLst/>
          </a:prstGeom>
        </p:spPr>
      </p:pic>
      <p:sp>
        <p:nvSpPr>
          <p:cNvPr id="3" name="Rectángulo redondeado 2"/>
          <p:cNvSpPr/>
          <p:nvPr/>
        </p:nvSpPr>
        <p:spPr>
          <a:xfrm>
            <a:off x="2238375" y="437882"/>
            <a:ext cx="7431109" cy="9659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FILTRADO DE TRAFICO</a:t>
            </a:r>
            <a:endParaRPr lang="es-CO" b="1" dirty="0"/>
          </a:p>
        </p:txBody>
      </p:sp>
    </p:spTree>
    <p:extLst>
      <p:ext uri="{BB962C8B-B14F-4D97-AF65-F5344CB8AC3E}">
        <p14:creationId xmlns:p14="http://schemas.microsoft.com/office/powerpoint/2010/main" val="2490159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3225541" y="1758458"/>
            <a:ext cx="5379504" cy="4386263"/>
          </a:xfrm>
          <a:prstGeom prst="rect">
            <a:avLst/>
          </a:prstGeom>
        </p:spPr>
      </p:pic>
      <p:sp>
        <p:nvSpPr>
          <p:cNvPr id="3" name="Rectángulo redondeado 2"/>
          <p:cNvSpPr/>
          <p:nvPr/>
        </p:nvSpPr>
        <p:spPr>
          <a:xfrm>
            <a:off x="2743200" y="386366"/>
            <a:ext cx="6593983" cy="11977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CREACION DE ACL EXTENDIDAS</a:t>
            </a:r>
          </a:p>
        </p:txBody>
      </p:sp>
    </p:spTree>
    <p:extLst>
      <p:ext uri="{BB962C8B-B14F-4D97-AF65-F5344CB8AC3E}">
        <p14:creationId xmlns:p14="http://schemas.microsoft.com/office/powerpoint/2010/main" val="151559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rcRect t="136" b="136"/>
          <a:stretch>
            <a:fillRect/>
          </a:stretch>
        </p:blipFill>
        <p:spPr>
          <a:xfrm>
            <a:off x="2022230" y="1883976"/>
            <a:ext cx="7940675" cy="4386263"/>
          </a:xfrm>
          <a:prstGeom prst="rect">
            <a:avLst/>
          </a:prstGeom>
        </p:spPr>
      </p:pic>
      <p:sp>
        <p:nvSpPr>
          <p:cNvPr id="3" name="Rectángulo redondeado 2"/>
          <p:cNvSpPr/>
          <p:nvPr/>
        </p:nvSpPr>
        <p:spPr>
          <a:xfrm>
            <a:off x="1839130" y="386366"/>
            <a:ext cx="8306873" cy="12106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VERIFICACION DE ACL EXTENDIDAS</a:t>
            </a:r>
            <a:endParaRPr lang="es-CO" b="1" dirty="0"/>
          </a:p>
        </p:txBody>
      </p:sp>
    </p:spTree>
    <p:extLst>
      <p:ext uri="{BB962C8B-B14F-4D97-AF65-F5344CB8AC3E}">
        <p14:creationId xmlns:p14="http://schemas.microsoft.com/office/powerpoint/2010/main" val="1642655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185374" y="2467432"/>
            <a:ext cx="6096000" cy="2876172"/>
          </a:xfrm>
          <a:prstGeom prst="rect">
            <a:avLst/>
          </a:prstGeom>
        </p:spPr>
        <p:txBody>
          <a:bodyPr>
            <a:spAutoFit/>
          </a:bodyPr>
          <a:lstStyle/>
          <a:p>
            <a:pPr marL="236555" indent="-236555" defTabSz="814365">
              <a:lnSpc>
                <a:spcPct val="95000"/>
              </a:lnSpc>
              <a:spcBef>
                <a:spcPct val="50000"/>
              </a:spcBef>
              <a:spcAft>
                <a:spcPct val="0"/>
              </a:spcAft>
              <a:buClr>
                <a:srgbClr val="708CA1"/>
              </a:buClr>
              <a:buFont typeface="Wingdings"/>
              <a:buChar char="§"/>
            </a:pPr>
            <a:r>
              <a:rPr lang="es-ES" dirty="0">
                <a:latin typeface="Arial"/>
              </a:rPr>
              <a:t>Los paquetes se prueban en relación con una ACL de entrada, si existiera una, antes de </a:t>
            </a:r>
            <a:r>
              <a:rPr lang="es-ES" dirty="0" err="1">
                <a:latin typeface="Arial"/>
              </a:rPr>
              <a:t>enrutarlos</a:t>
            </a:r>
            <a:r>
              <a:rPr lang="es-ES" dirty="0">
                <a:latin typeface="Arial"/>
              </a:rPr>
              <a:t>.</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un paquete entrante coincide con una instrucción de ACL con un permiso, se envía para </a:t>
            </a:r>
            <a:r>
              <a:rPr lang="es-ES" dirty="0" err="1">
                <a:latin typeface="Arial"/>
              </a:rPr>
              <a:t>enrutarlo</a:t>
            </a:r>
            <a:r>
              <a:rPr lang="es-ES" dirty="0">
                <a:latin typeface="Arial"/>
              </a:rPr>
              <a:t>.</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un paquete entrante coincide con una instrucción de ACL con una denegación, se descarta y no se </a:t>
            </a:r>
            <a:r>
              <a:rPr lang="es-ES" dirty="0" err="1">
                <a:latin typeface="Arial"/>
              </a:rPr>
              <a:t>enruta</a:t>
            </a:r>
            <a:r>
              <a:rPr lang="es-ES" dirty="0">
                <a:latin typeface="Arial"/>
              </a:rPr>
              <a:t>.</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un paquete entrante no coincide con ninguna instrucción de ACL, se “deniega implícitamente” y se descarta sin </a:t>
            </a:r>
            <a:r>
              <a:rPr lang="es-ES" dirty="0" err="1">
                <a:latin typeface="Arial"/>
              </a:rPr>
              <a:t>enrutarlo</a:t>
            </a:r>
            <a:r>
              <a:rPr lang="es-ES" dirty="0">
                <a:latin typeface="Arial"/>
              </a:rPr>
              <a:t>.</a:t>
            </a:r>
            <a:endParaRPr lang="es-ES" dirty="0">
              <a:latin typeface="Arial"/>
            </a:endParaRPr>
          </a:p>
        </p:txBody>
      </p:sp>
      <p:sp>
        <p:nvSpPr>
          <p:cNvPr id="3" name="Rectángulo redondeado 2"/>
          <p:cNvSpPr/>
          <p:nvPr/>
        </p:nvSpPr>
        <p:spPr>
          <a:xfrm>
            <a:off x="2356834" y="592428"/>
            <a:ext cx="7753081" cy="1043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LOGICA DE ACL DE ENTRADA</a:t>
            </a:r>
            <a:endParaRPr lang="es-CO" b="1" dirty="0"/>
          </a:p>
        </p:txBody>
      </p:sp>
    </p:spTree>
    <p:extLst>
      <p:ext uri="{BB962C8B-B14F-4D97-AF65-F5344CB8AC3E}">
        <p14:creationId xmlns:p14="http://schemas.microsoft.com/office/powerpoint/2010/main" val="1607602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627290" y="566670"/>
            <a:ext cx="7057623" cy="14810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LOGICA DE ACL DE SALIDA</a:t>
            </a:r>
            <a:endParaRPr lang="es-CO" b="1" dirty="0"/>
          </a:p>
        </p:txBody>
      </p:sp>
      <p:sp>
        <p:nvSpPr>
          <p:cNvPr id="3" name="Rectángulo 2"/>
          <p:cNvSpPr/>
          <p:nvPr/>
        </p:nvSpPr>
        <p:spPr>
          <a:xfrm>
            <a:off x="3108101" y="2634857"/>
            <a:ext cx="6096000" cy="2876172"/>
          </a:xfrm>
          <a:prstGeom prst="rect">
            <a:avLst/>
          </a:prstGeom>
        </p:spPr>
        <p:txBody>
          <a:bodyPr>
            <a:spAutoFit/>
          </a:bodyPr>
          <a:lstStyle/>
          <a:p>
            <a:pPr marL="236555" indent="-236555" defTabSz="814365">
              <a:lnSpc>
                <a:spcPct val="95000"/>
              </a:lnSpc>
              <a:spcBef>
                <a:spcPct val="50000"/>
              </a:spcBef>
              <a:spcAft>
                <a:spcPct val="0"/>
              </a:spcAft>
              <a:buClr>
                <a:srgbClr val="708CA1"/>
              </a:buClr>
              <a:buFont typeface="Wingdings"/>
              <a:buChar char="§"/>
            </a:pPr>
            <a:r>
              <a:rPr lang="es-ES" dirty="0">
                <a:latin typeface="Arial"/>
              </a:rPr>
              <a:t>Antes de enviar los paquetes a una interfaz de salida, se comprueba que tengan una ruta. Si no hay ruta, los paquetes se descartan.</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una interfaz de salida no tiene ninguna ACL, los paquetes se envían directamente a esa interfaz.</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hay una ACL en la interfaz de salida, se la verifica antes de que los paquetes se envíen a esa interfaz.</a:t>
            </a:r>
          </a:p>
          <a:p>
            <a:pPr marL="236555" indent="-236555" defTabSz="814365">
              <a:lnSpc>
                <a:spcPct val="95000"/>
              </a:lnSpc>
              <a:spcBef>
                <a:spcPct val="50000"/>
              </a:spcBef>
              <a:spcAft>
                <a:spcPct val="0"/>
              </a:spcAft>
              <a:buClr>
                <a:srgbClr val="708CA1"/>
              </a:buClr>
              <a:buFont typeface="Wingdings"/>
              <a:buChar char="§"/>
            </a:pPr>
            <a:r>
              <a:rPr lang="es-ES" dirty="0">
                <a:latin typeface="Arial"/>
              </a:rPr>
              <a:t>Si un paquete saliente coincide con una instrucción de ACL con un permiso, se lo envía a la interfaz.</a:t>
            </a:r>
            <a:endParaRPr lang="es-ES" dirty="0"/>
          </a:p>
        </p:txBody>
      </p:sp>
    </p:spTree>
    <p:extLst>
      <p:ext uri="{BB962C8B-B14F-4D97-AF65-F5344CB8AC3E}">
        <p14:creationId xmlns:p14="http://schemas.microsoft.com/office/powerpoint/2010/main" val="1366108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a:blip r:embed="rId2"/>
          <a:stretch>
            <a:fillRect/>
          </a:stretch>
        </p:blipFill>
        <p:spPr>
          <a:xfrm>
            <a:off x="2573629" y="1694064"/>
            <a:ext cx="6733816" cy="4804569"/>
          </a:xfrm>
          <a:prstGeom prst="rect">
            <a:avLst/>
          </a:prstGeom>
        </p:spPr>
      </p:pic>
      <p:sp>
        <p:nvSpPr>
          <p:cNvPr id="3" name="Rectángulo redondeado 2"/>
          <p:cNvSpPr/>
          <p:nvPr/>
        </p:nvSpPr>
        <p:spPr>
          <a:xfrm>
            <a:off x="1854558" y="296214"/>
            <a:ext cx="7997780" cy="1120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CREACION DE ACL CON NOMBRE</a:t>
            </a:r>
            <a:endParaRPr lang="es-CO" b="1" dirty="0"/>
          </a:p>
        </p:txBody>
      </p:sp>
    </p:spTree>
    <p:extLst>
      <p:ext uri="{BB962C8B-B14F-4D97-AF65-F5344CB8AC3E}">
        <p14:creationId xmlns:p14="http://schemas.microsoft.com/office/powerpoint/2010/main" val="2756290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1424</TotalTime>
  <Words>1178</Words>
  <Application>Microsoft Office PowerPoint</Application>
  <PresentationFormat>Panorámica</PresentationFormat>
  <Paragraphs>77</Paragraphs>
  <Slides>30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30</vt:i4>
      </vt:variant>
    </vt:vector>
  </HeadingPairs>
  <TitlesOfParts>
    <vt:vector size="37" baseType="lpstr">
      <vt:lpstr>Arial</vt:lpstr>
      <vt:lpstr>Century Gothic</vt:lpstr>
      <vt:lpstr>CiscoSansTTLight</vt:lpstr>
      <vt:lpstr>Courier</vt:lpstr>
      <vt:lpstr>Wingdings</vt:lpstr>
      <vt:lpstr>Wingdings 3</vt:lpstr>
      <vt:lpstr>Ion</vt:lpstr>
      <vt:lpstr>ACL (LISTA DE CONTROL DE ACCESO)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ACL (LISTA DE CONTROL DE ACCESO)</dc:title>
  <dc:creator>juan camilo figeroa</dc:creator>
  <cp:lastModifiedBy>juan camilo figeroa</cp:lastModifiedBy>
  <cp:revision>15</cp:revision>
  <dcterms:created xsi:type="dcterms:W3CDTF">2017-05-03T20:51:29Z</dcterms:created>
  <dcterms:modified xsi:type="dcterms:W3CDTF">2017-05-10T21:52:15Z</dcterms:modified>
</cp:coreProperties>
</file>